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notesSlides/notesSlide2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notesSlides/notesSlide28.xml" ContentType="application/vnd.openxmlformats-officedocument.presentationml.notesSlide+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345" r:id="rId3"/>
    <p:sldId id="346" r:id="rId4"/>
    <p:sldId id="347" r:id="rId5"/>
    <p:sldId id="348" r:id="rId6"/>
    <p:sldId id="349" r:id="rId7"/>
    <p:sldId id="350" r:id="rId8"/>
    <p:sldId id="351" r:id="rId9"/>
    <p:sldId id="352" r:id="rId10"/>
    <p:sldId id="353" r:id="rId11"/>
    <p:sldId id="354" r:id="rId12"/>
    <p:sldId id="256" r:id="rId13"/>
    <p:sldId id="344" r:id="rId14"/>
    <p:sldId id="356" r:id="rId15"/>
    <p:sldId id="261" r:id="rId16"/>
    <p:sldId id="325" r:id="rId17"/>
    <p:sldId id="337" r:id="rId18"/>
    <p:sldId id="262" r:id="rId19"/>
    <p:sldId id="327" r:id="rId20"/>
    <p:sldId id="263" r:id="rId21"/>
    <p:sldId id="338" r:id="rId22"/>
    <p:sldId id="340" r:id="rId23"/>
    <p:sldId id="341" r:id="rId24"/>
    <p:sldId id="339" r:id="rId25"/>
    <p:sldId id="342" r:id="rId26"/>
    <p:sldId id="331" r:id="rId27"/>
    <p:sldId id="355" r:id="rId28"/>
    <p:sldId id="357" r:id="rId29"/>
    <p:sldId id="324" r:id="rId30"/>
    <p:sldId id="358"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59" autoAdjust="0"/>
  </p:normalViewPr>
  <p:slideViewPr>
    <p:cSldViewPr>
      <p:cViewPr>
        <p:scale>
          <a:sx n="70" d="100"/>
          <a:sy n="70" d="100"/>
        </p:scale>
        <p:origin x="-19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E429C-E3A5-483A-8D4F-DD99ABC19D08}" type="datetimeFigureOut">
              <a:rPr lang="en-US" smtClean="0"/>
              <a:t>12/30/2013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D4D4B-D15B-4BF9-8BE1-A2F68C050B0A}" type="slidenum">
              <a:rPr lang="en-US" smtClean="0"/>
              <a:t>‹#›</a:t>
            </a:fld>
            <a:endParaRPr lang="en-US"/>
          </a:p>
        </p:txBody>
      </p:sp>
    </p:spTree>
    <p:extLst>
      <p:ext uri="{BB962C8B-B14F-4D97-AF65-F5344CB8AC3E}">
        <p14:creationId xmlns:p14="http://schemas.microsoft.com/office/powerpoint/2010/main" val="165738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course you are about to complete contains narration. If you can hear the narration, click</a:t>
            </a:r>
            <a:r>
              <a:rPr lang="en-US" baseline="0" dirty="0" smtClean="0"/>
              <a:t> the blue underlined text “Go to Next Page”. If you are familiar with navigating the course player and want to begin the course, click the blue underlined text “Begin Course”. </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1</a:t>
            </a:fld>
            <a:endParaRPr lang="en-US" dirty="0"/>
          </a:p>
        </p:txBody>
      </p:sp>
    </p:spTree>
    <p:extLst>
      <p:ext uri="{BB962C8B-B14F-4D97-AF65-F5344CB8AC3E}">
        <p14:creationId xmlns:p14="http://schemas.microsoft.com/office/powerpoint/2010/main" val="155553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course player does include an</a:t>
            </a:r>
            <a:r>
              <a:rPr lang="en-US" baseline="0" dirty="0" smtClean="0"/>
              <a:t> </a:t>
            </a:r>
            <a:r>
              <a:rPr lang="en-US" dirty="0" smtClean="0"/>
              <a:t>elapsed</a:t>
            </a:r>
            <a:r>
              <a:rPr lang="en-US" baseline="0" dirty="0" smtClean="0"/>
              <a:t> and remaining timer as shown here.</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10</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solidFill>
                  <a:srgbClr val="000000"/>
                </a:solidFill>
                <a:ea typeface="Times New Roman"/>
                <a:cs typeface="Calibri"/>
              </a:rPr>
              <a:t>Welcome</a:t>
            </a:r>
            <a:r>
              <a:rPr lang="en-US" baseline="0" dirty="0" smtClean="0">
                <a:solidFill>
                  <a:srgbClr val="000000"/>
                </a:solidFill>
                <a:ea typeface="Times New Roman"/>
                <a:cs typeface="Calibri"/>
              </a:rPr>
              <a:t> to the Traffic Signal Construction and Inspection in Pennsylvania e-learning course. This is the first of 6 modules and serves as an introduction to the course. This course </a:t>
            </a:r>
            <a:r>
              <a:rPr lang="en-US" b="1" baseline="0" dirty="0" smtClean="0">
                <a:solidFill>
                  <a:srgbClr val="000000"/>
                </a:solidFill>
                <a:ea typeface="Times New Roman"/>
                <a:cs typeface="Calibri"/>
              </a:rPr>
              <a:t>does</a:t>
            </a:r>
            <a:r>
              <a:rPr lang="en-US" baseline="0" dirty="0" smtClean="0">
                <a:solidFill>
                  <a:srgbClr val="000000"/>
                </a:solidFill>
                <a:ea typeface="Times New Roman"/>
                <a:cs typeface="Calibri"/>
              </a:rPr>
              <a:t> require the course manual. It is available in PDF format by clicking on “Attachments” in the course player. If you have not downloaded this, please do so now. Once you have the manual, return to the course player and click the “Next” button to continue the course.</a:t>
            </a:r>
            <a:endParaRPr lang="en-US" dirty="0"/>
          </a:p>
        </p:txBody>
      </p:sp>
      <p:sp>
        <p:nvSpPr>
          <p:cNvPr id="4" name="Slide Number Placeholder 3"/>
          <p:cNvSpPr>
            <a:spLocks noGrp="1"/>
          </p:cNvSpPr>
          <p:nvPr>
            <p:ph type="sldNum" sz="quarter" idx="10"/>
          </p:nvPr>
        </p:nvSpPr>
        <p:spPr/>
        <p:txBody>
          <a:bodyPr/>
          <a:lstStyle/>
          <a:p>
            <a:fld id="{A8AD4D4B-D15B-4BF9-8BE1-A2F68C050B0A}" type="slidenum">
              <a:rPr lang="en-US" smtClean="0"/>
              <a:t>11</a:t>
            </a:fld>
            <a:endParaRPr lang="en-US"/>
          </a:p>
        </p:txBody>
      </p:sp>
    </p:spTree>
    <p:extLst>
      <p:ext uri="{BB962C8B-B14F-4D97-AF65-F5344CB8AC3E}">
        <p14:creationId xmlns:p14="http://schemas.microsoft.com/office/powerpoint/2010/main" val="208651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12</a:t>
            </a:fld>
            <a:endParaRPr lang="en-US"/>
          </a:p>
        </p:txBody>
      </p:sp>
    </p:spTree>
    <p:extLst>
      <p:ext uri="{BB962C8B-B14F-4D97-AF65-F5344CB8AC3E}">
        <p14:creationId xmlns:p14="http://schemas.microsoft.com/office/powerpoint/2010/main" val="219965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following table has been developed to let you see how long it requires to complete the Traffic Signal Construction and Inspection course.</a:t>
            </a:r>
            <a:endParaRPr lang="en-US" sz="1100">
              <a:ea typeface="Times New Roman"/>
              <a:cs typeface="Times New Roman"/>
            </a:endParaRPr>
          </a:p>
          <a:p>
            <a:pPr>
              <a:lnSpc>
                <a:spcPct val="115000"/>
              </a:lnSpc>
            </a:pPr>
            <a:r>
              <a:rPr lang="en-US">
                <a:solidFill>
                  <a:srgbClr val="000000"/>
                </a:solidFill>
                <a:ea typeface="Times New Roman"/>
                <a:cs typeface="Calibri"/>
              </a:rPr>
              <a:t> </a:t>
            </a:r>
            <a:endParaRPr lang="en-US" sz="1100">
              <a:ea typeface="Times New Roman"/>
              <a:cs typeface="Times New Roman"/>
            </a:endParaRPr>
          </a:p>
          <a:p>
            <a:pPr>
              <a:lnSpc>
                <a:spcPct val="115000"/>
              </a:lnSpc>
            </a:pPr>
            <a:r>
              <a:rPr lang="en-US">
                <a:solidFill>
                  <a:srgbClr val="000000"/>
                </a:solidFill>
                <a:ea typeface="Times New Roman"/>
                <a:cs typeface="Calibri"/>
              </a:rPr>
              <a:t>The first column list the module and the exam. The second column shows the narration time with the amount of time listed in minutes. This is the amount it wil ltake to start the player and proceed through, non-stop. </a:t>
            </a:r>
            <a:endParaRPr lang="en-US" sz="1100">
              <a:ea typeface="Times New Roman"/>
              <a:cs typeface="Times New Roman"/>
            </a:endParaRPr>
          </a:p>
          <a:p>
            <a:pPr>
              <a:lnSpc>
                <a:spcPct val="115000"/>
              </a:lnSpc>
            </a:pPr>
            <a:r>
              <a:rPr lang="en-US">
                <a:solidFill>
                  <a:srgbClr val="000000"/>
                </a:solidFill>
                <a:ea typeface="Times New Roman"/>
                <a:cs typeface="Calibri"/>
              </a:rPr>
              <a:t> </a:t>
            </a:r>
            <a:endParaRPr lang="en-US" sz="1100">
              <a:ea typeface="Times New Roman"/>
              <a:cs typeface="Times New Roman"/>
            </a:endParaRPr>
          </a:p>
          <a:p>
            <a:pPr>
              <a:lnSpc>
                <a:spcPct val="115000"/>
              </a:lnSpc>
            </a:pPr>
            <a:r>
              <a:rPr lang="en-US">
                <a:solidFill>
                  <a:srgbClr val="000000"/>
                </a:solidFill>
                <a:ea typeface="Times New Roman"/>
                <a:cs typeface="Calibri"/>
              </a:rPr>
              <a:t>The 3rd column, review time indicates the amount of time you will want to take to review the slides you just went over and to look at the notes in the course manual.</a:t>
            </a:r>
            <a:endParaRPr lang="en-US" sz="1100">
              <a:ea typeface="Times New Roman"/>
              <a:cs typeface="Times New Roman"/>
            </a:endParaRPr>
          </a:p>
          <a:p>
            <a:pPr>
              <a:lnSpc>
                <a:spcPct val="115000"/>
              </a:lnSpc>
            </a:pPr>
            <a:r>
              <a:rPr lang="en-US">
                <a:solidFill>
                  <a:srgbClr val="000000"/>
                </a:solidFill>
                <a:ea typeface="Times New Roman"/>
                <a:cs typeface="Calibri"/>
              </a:rPr>
              <a:t> </a:t>
            </a:r>
            <a:endParaRPr lang="en-US" sz="1100">
              <a:ea typeface="Times New Roman"/>
              <a:cs typeface="Times New Roman"/>
            </a:endParaRPr>
          </a:p>
          <a:p>
            <a:pPr>
              <a:lnSpc>
                <a:spcPct val="115000"/>
              </a:lnSpc>
            </a:pPr>
            <a:r>
              <a:rPr lang="en-US">
                <a:solidFill>
                  <a:srgbClr val="000000"/>
                </a:solidFill>
                <a:ea typeface="Times New Roman"/>
                <a:cs typeface="Calibri"/>
              </a:rPr>
              <a:t>You can see that it will take approximately 4 hours to complete the narration and approximately 2.6 hours to review the materal. </a:t>
            </a:r>
            <a:endParaRPr lang="en-US" sz="1100">
              <a:ea typeface="Times New Roman"/>
              <a:cs typeface="Times New Roman"/>
            </a:endParaRPr>
          </a:p>
          <a:p>
            <a:pPr>
              <a:lnSpc>
                <a:spcPct val="115000"/>
              </a:lnSpc>
            </a:pPr>
            <a:r>
              <a:rPr lang="en-US">
                <a:solidFill>
                  <a:srgbClr val="000000"/>
                </a:solidFill>
                <a:ea typeface="Times New Roman"/>
                <a:cs typeface="Calibri"/>
              </a:rPr>
              <a:t> </a:t>
            </a:r>
            <a:endParaRPr lang="en-US" sz="1100">
              <a:ea typeface="Times New Roman"/>
              <a:cs typeface="Times New Roman"/>
            </a:endParaRPr>
          </a:p>
          <a:p>
            <a:pPr>
              <a:lnSpc>
                <a:spcPct val="115000"/>
              </a:lnSpc>
            </a:pPr>
            <a:r>
              <a:rPr lang="en-US">
                <a:solidFill>
                  <a:srgbClr val="000000"/>
                </a:solidFill>
                <a:ea typeface="Times New Roman"/>
                <a:cs typeface="Calibri"/>
              </a:rPr>
              <a:t>You can stop and break at anytime. When you launch the training course again, you will be asked if you would like to resume the course where you left off.</a:t>
            </a:r>
            <a:endParaRPr lang="en-US" sz="1100">
              <a:ea typeface="Times New Roman"/>
              <a:cs typeface="Times New Roman"/>
            </a:endParaRPr>
          </a:p>
          <a:p>
            <a:pPr>
              <a:lnSpc>
                <a:spcPct val="115000"/>
              </a:lnSpc>
            </a:pPr>
            <a:r>
              <a:rPr lang="en-US">
                <a:ea typeface="Times New Roman"/>
                <a:cs typeface="Calibri"/>
              </a:rPr>
              <a:t> </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A8AD4D4B-D15B-4BF9-8BE1-A2F68C050B0A}" type="slidenum">
              <a:rPr lang="en-US" smtClean="0"/>
              <a:t>13</a:t>
            </a:fld>
            <a:endParaRPr lang="en-US"/>
          </a:p>
        </p:txBody>
      </p:sp>
    </p:spTree>
    <p:extLst>
      <p:ext uri="{BB962C8B-B14F-4D97-AF65-F5344CB8AC3E}">
        <p14:creationId xmlns:p14="http://schemas.microsoft.com/office/powerpoint/2010/main" val="219965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online e-course was originally developed as an instructor lead course that was one-day</a:t>
            </a:r>
            <a:r>
              <a:rPr lang="en-US" baseline="0" dirty="0" smtClean="0"/>
              <a:t> in length. Approximately ½ of the material is focused on construction and the other ½ on inspection. However, there is significant overlap between these two topics. The information in this course is, in general, specific to the commonwealth and covers the fundamental concepts and practices in PA. </a:t>
            </a:r>
          </a:p>
        </p:txBody>
      </p:sp>
      <p:sp>
        <p:nvSpPr>
          <p:cNvPr id="4" name="Slide Number Placeholder 3"/>
          <p:cNvSpPr>
            <a:spLocks noGrp="1"/>
          </p:cNvSpPr>
          <p:nvPr>
            <p:ph type="sldNum" sz="quarter" idx="10"/>
          </p:nvPr>
        </p:nvSpPr>
        <p:spPr/>
        <p:txBody>
          <a:bodyPr/>
          <a:lstStyle/>
          <a:p>
            <a:fld id="{A8AD4D4B-D15B-4BF9-8BE1-A2F68C050B0A}" type="slidenum">
              <a:rPr lang="en-US" smtClean="0"/>
              <a:t>14</a:t>
            </a:fld>
            <a:endParaRPr lang="en-US"/>
          </a:p>
        </p:txBody>
      </p:sp>
    </p:spTree>
    <p:extLst>
      <p:ext uri="{BB962C8B-B14F-4D97-AF65-F5344CB8AC3E}">
        <p14:creationId xmlns:p14="http://schemas.microsoft.com/office/powerpoint/2010/main" val="94202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manual and e-learning course have been developed for those involved</a:t>
            </a:r>
            <a:r>
              <a:rPr lang="en-US" baseline="0" dirty="0" smtClean="0"/>
              <a:t> in construction and inspection. Throughout this e-learning course, certain slides will indicate the section of the manual to refer to (as shown here). </a:t>
            </a:r>
            <a:endParaRPr lang="en-US" dirty="0"/>
          </a:p>
        </p:txBody>
      </p:sp>
      <p:sp>
        <p:nvSpPr>
          <p:cNvPr id="4" name="Slide Number Placeholder 3"/>
          <p:cNvSpPr>
            <a:spLocks noGrp="1"/>
          </p:cNvSpPr>
          <p:nvPr>
            <p:ph type="sldNum" sz="quarter" idx="10"/>
          </p:nvPr>
        </p:nvSpPr>
        <p:spPr/>
        <p:txBody>
          <a:bodyPr/>
          <a:lstStyle/>
          <a:p>
            <a:fld id="{A8AD4D4B-D15B-4BF9-8BE1-A2F68C050B0A}" type="slidenum">
              <a:rPr lang="en-US" smtClean="0"/>
              <a:t>15</a:t>
            </a:fld>
            <a:endParaRPr lang="en-US"/>
          </a:p>
        </p:txBody>
      </p:sp>
    </p:spTree>
    <p:extLst>
      <p:ext uri="{BB962C8B-B14F-4D97-AF65-F5344CB8AC3E}">
        <p14:creationId xmlns:p14="http://schemas.microsoft.com/office/powerpoint/2010/main" val="3320451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16</a:t>
            </a:fld>
            <a:endParaRPr lang="en-US"/>
          </a:p>
        </p:txBody>
      </p:sp>
    </p:spTree>
    <p:extLst>
      <p:ext uri="{BB962C8B-B14F-4D97-AF65-F5344CB8AC3E}">
        <p14:creationId xmlns:p14="http://schemas.microsoft.com/office/powerpoint/2010/main" val="141757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17</a:t>
            </a:fld>
            <a:endParaRPr lang="en-US"/>
          </a:p>
        </p:txBody>
      </p:sp>
    </p:spTree>
    <p:extLst>
      <p:ext uri="{BB962C8B-B14F-4D97-AF65-F5344CB8AC3E}">
        <p14:creationId xmlns:p14="http://schemas.microsoft.com/office/powerpoint/2010/main" val="3443101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18</a:t>
            </a:fld>
            <a:endParaRPr lang="en-US"/>
          </a:p>
        </p:txBody>
      </p:sp>
    </p:spTree>
    <p:extLst>
      <p:ext uri="{BB962C8B-B14F-4D97-AF65-F5344CB8AC3E}">
        <p14:creationId xmlns:p14="http://schemas.microsoft.com/office/powerpoint/2010/main" val="80016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department has created and maintains a traffic signal portal website. The URL for the site is shown</a:t>
            </a:r>
            <a:r>
              <a:rPr lang="en-US" baseline="0" dirty="0" smtClean="0"/>
              <a:t> in Section 1.5 of the training manual. In this e-course, click on the image of the website to open your browser to that website. At this time, please do click on the image and discover the items found on this site. Also note the link to “Documents” listed on the right side of the portal. Here, you can find a large variety of publications, policies, forms and other documents related to traffic signals.</a:t>
            </a:r>
          </a:p>
          <a:p>
            <a:endParaRPr lang="en-US" baseline="0" dirty="0" smtClean="0"/>
          </a:p>
          <a:p>
            <a:r>
              <a:rPr lang="en-US" baseline="0" dirty="0" smtClean="0"/>
              <a:t>When you have finished investigating the portal, return to this e-course and select the “Next” button to continue. </a:t>
            </a:r>
            <a:endParaRPr lang="en-US" dirty="0"/>
          </a:p>
        </p:txBody>
      </p:sp>
      <p:sp>
        <p:nvSpPr>
          <p:cNvPr id="4" name="Slide Number Placeholder 3"/>
          <p:cNvSpPr>
            <a:spLocks noGrp="1"/>
          </p:cNvSpPr>
          <p:nvPr>
            <p:ph type="sldNum" sz="quarter" idx="10"/>
          </p:nvPr>
        </p:nvSpPr>
        <p:spPr/>
        <p:txBody>
          <a:bodyPr/>
          <a:lstStyle/>
          <a:p>
            <a:fld id="{A8AD4D4B-D15B-4BF9-8BE1-A2F68C050B0A}" type="slidenum">
              <a:rPr lang="en-US" smtClean="0"/>
              <a:t>19</a:t>
            </a:fld>
            <a:endParaRPr lang="en-US"/>
          </a:p>
        </p:txBody>
      </p:sp>
    </p:spTree>
    <p:extLst>
      <p:ext uri="{BB962C8B-B14F-4D97-AF65-F5344CB8AC3E}">
        <p14:creationId xmlns:p14="http://schemas.microsoft.com/office/powerpoint/2010/main" val="364759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online course contains several navigation</a:t>
            </a:r>
            <a:r>
              <a:rPr lang="en-US" baseline="0" dirty="0" smtClean="0"/>
              <a:t> tools that will be discussed in the following slides.</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2</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20</a:t>
            </a:fld>
            <a:endParaRPr lang="en-US"/>
          </a:p>
        </p:txBody>
      </p:sp>
    </p:spTree>
    <p:extLst>
      <p:ext uri="{BB962C8B-B14F-4D97-AF65-F5344CB8AC3E}">
        <p14:creationId xmlns:p14="http://schemas.microsoft.com/office/powerpoint/2010/main" val="205957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21</a:t>
            </a:fld>
            <a:endParaRPr lang="en-US"/>
          </a:p>
        </p:txBody>
      </p:sp>
    </p:spTree>
    <p:extLst>
      <p:ext uri="{BB962C8B-B14F-4D97-AF65-F5344CB8AC3E}">
        <p14:creationId xmlns:p14="http://schemas.microsoft.com/office/powerpoint/2010/main" val="1724429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22</a:t>
            </a:fld>
            <a:endParaRPr lang="en-US"/>
          </a:p>
        </p:txBody>
      </p:sp>
    </p:spTree>
    <p:extLst>
      <p:ext uri="{BB962C8B-B14F-4D97-AF65-F5344CB8AC3E}">
        <p14:creationId xmlns:p14="http://schemas.microsoft.com/office/powerpoint/2010/main" val="3122537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23</a:t>
            </a:fld>
            <a:endParaRPr lang="en-US"/>
          </a:p>
        </p:txBody>
      </p:sp>
    </p:spTree>
    <p:extLst>
      <p:ext uri="{BB962C8B-B14F-4D97-AF65-F5344CB8AC3E}">
        <p14:creationId xmlns:p14="http://schemas.microsoft.com/office/powerpoint/2010/main" val="3493322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24</a:t>
            </a:fld>
            <a:endParaRPr lang="en-US"/>
          </a:p>
        </p:txBody>
      </p:sp>
    </p:spTree>
    <p:extLst>
      <p:ext uri="{BB962C8B-B14F-4D97-AF65-F5344CB8AC3E}">
        <p14:creationId xmlns:p14="http://schemas.microsoft.com/office/powerpoint/2010/main" val="197976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traffic signal portal does include a list of district contract. These contacts are also listed in Section 1.9 of the training manual. Please note, these names were current at the time of this publication, however, the names</a:t>
            </a:r>
            <a:r>
              <a:rPr lang="en-US" baseline="0" dirty="0" smtClean="0"/>
              <a:t> could have changed. For the most up to date contacts, please check on the traffic signal portal. </a:t>
            </a:r>
            <a:endParaRPr lang="en-US" dirty="0"/>
          </a:p>
        </p:txBody>
      </p:sp>
      <p:sp>
        <p:nvSpPr>
          <p:cNvPr id="4" name="Slide Number Placeholder 3"/>
          <p:cNvSpPr>
            <a:spLocks noGrp="1"/>
          </p:cNvSpPr>
          <p:nvPr>
            <p:ph type="sldNum" sz="quarter" idx="10"/>
          </p:nvPr>
        </p:nvSpPr>
        <p:spPr/>
        <p:txBody>
          <a:bodyPr/>
          <a:lstStyle/>
          <a:p>
            <a:fld id="{A8AD4D4B-D15B-4BF9-8BE1-A2F68C050B0A}" type="slidenum">
              <a:rPr lang="en-US" smtClean="0"/>
              <a:t>25</a:t>
            </a:fld>
            <a:endParaRPr lang="en-US"/>
          </a:p>
        </p:txBody>
      </p:sp>
    </p:spTree>
    <p:extLst>
      <p:ext uri="{BB962C8B-B14F-4D97-AF65-F5344CB8AC3E}">
        <p14:creationId xmlns:p14="http://schemas.microsoft.com/office/powerpoint/2010/main" val="3315528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Please take a moment to read the copyright information. </a:t>
            </a:r>
          </a:p>
          <a:p>
            <a:endParaRPr lang="en-US" dirty="0" smtClean="0"/>
          </a:p>
          <a:p>
            <a:r>
              <a:rPr lang="en-US" dirty="0" smtClean="0"/>
              <a:t>When ready, click the button to proceed to the Glossary of Terms.</a:t>
            </a:r>
          </a:p>
          <a:p>
            <a:endParaRPr lang="en-US" dirty="0"/>
          </a:p>
        </p:txBody>
      </p:sp>
      <p:sp>
        <p:nvSpPr>
          <p:cNvPr id="4" name="Slide Number Placeholder 3"/>
          <p:cNvSpPr>
            <a:spLocks noGrp="1"/>
          </p:cNvSpPr>
          <p:nvPr>
            <p:ph type="sldNum" sz="quarter" idx="10"/>
          </p:nvPr>
        </p:nvSpPr>
        <p:spPr/>
        <p:txBody>
          <a:bodyPr/>
          <a:lstStyle/>
          <a:p>
            <a:fld id="{A8AD4D4B-D15B-4BF9-8BE1-A2F68C050B0A}" type="slidenum">
              <a:rPr lang="en-US" smtClean="0"/>
              <a:t>26</a:t>
            </a:fld>
            <a:endParaRPr lang="en-US"/>
          </a:p>
        </p:txBody>
      </p:sp>
    </p:spTree>
    <p:extLst>
      <p:ext uri="{BB962C8B-B14F-4D97-AF65-F5344CB8AC3E}">
        <p14:creationId xmlns:p14="http://schemas.microsoft.com/office/powerpoint/2010/main" val="3118535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27</a:t>
            </a:fld>
            <a:endParaRPr lang="en-US"/>
          </a:p>
        </p:txBody>
      </p:sp>
    </p:spTree>
    <p:extLst>
      <p:ext uri="{BB962C8B-B14F-4D97-AF65-F5344CB8AC3E}">
        <p14:creationId xmlns:p14="http://schemas.microsoft.com/office/powerpoint/2010/main" val="190380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D4D4B-D15B-4BF9-8BE1-A2F68C050B0A}" type="slidenum">
              <a:rPr lang="en-US" smtClean="0"/>
              <a:t>28</a:t>
            </a:fld>
            <a:endParaRPr lang="en-US"/>
          </a:p>
        </p:txBody>
      </p:sp>
    </p:spTree>
    <p:extLst>
      <p:ext uri="{BB962C8B-B14F-4D97-AF65-F5344CB8AC3E}">
        <p14:creationId xmlns:p14="http://schemas.microsoft.com/office/powerpoint/2010/main" val="936342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29</a:t>
            </a:fld>
            <a:endParaRPr lang="en-US" dirty="0"/>
          </a:p>
        </p:txBody>
      </p:sp>
    </p:spTree>
    <p:extLst>
      <p:ext uri="{BB962C8B-B14F-4D97-AF65-F5344CB8AC3E}">
        <p14:creationId xmlns:p14="http://schemas.microsoft.com/office/powerpoint/2010/main" val="138030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main navigation tool is the outline view. Click on any title on the</a:t>
            </a:r>
            <a:r>
              <a:rPr lang="en-US" baseline="0" dirty="0" smtClean="0"/>
              <a:t> left-hand side to jump to that section. </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3</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To adjust the volume of the narration, click on the volume button or use the volume</a:t>
            </a:r>
            <a:r>
              <a:rPr lang="en-US" baseline="0" dirty="0" smtClean="0"/>
              <a:t> on your computer or speakers.</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4</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“Pause/Play” button will pause the course, or play the course after pausing.</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5</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Use the “Previous/Next” buttons to move between slides.</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6</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“View” button will allow you to toggle</a:t>
            </a:r>
            <a:r>
              <a:rPr lang="en-US" baseline="0" dirty="0" smtClean="0"/>
              <a:t> between three different views.</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7</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To download course attachments, click on the “Attachments” link and choose the available attachment. Once you have viewed the attachments, click the “OK” button to continue the course.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This Traffic Signal Construction and Inspection Course does include a PDF Manual. You should download this course manual and save it to your computer. During portions of the course, you will be referenced to specific sections in the manual.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If you wish, the manual can be printed. It is designed to be printed double sided but can be single sided if you prefer. If you view this in electronic format, the use of dual monitors is convenient with one for the course player and one for the course manual.</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4CFED353-EEEA-4CDB-8E90-4F4B3ADAD733}" type="slidenum">
              <a:rPr lang="en-US" smtClean="0"/>
              <a:pPr/>
              <a:t>8</a:t>
            </a:fld>
            <a:endParaRPr lang="en-US" dirty="0"/>
          </a:p>
        </p:txBody>
      </p:sp>
    </p:spTree>
    <p:extLst>
      <p:ext uri="{BB962C8B-B14F-4D97-AF65-F5344CB8AC3E}">
        <p14:creationId xmlns:p14="http://schemas.microsoft.com/office/powerpoint/2010/main" val="6122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To exit the course, click “Exit”. To confirm that you want to exit the course, click “Exit</a:t>
            </a:r>
            <a:r>
              <a:rPr lang="en-US" baseline="0" dirty="0" smtClean="0"/>
              <a:t> Now”. If you begin the course again later, you will be asked if you would like to continue the course were you left off.</a:t>
            </a:r>
            <a:endParaRPr lang="en-US" dirty="0"/>
          </a:p>
        </p:txBody>
      </p:sp>
      <p:sp>
        <p:nvSpPr>
          <p:cNvPr id="4" name="Slide Number Placeholder 3"/>
          <p:cNvSpPr>
            <a:spLocks noGrp="1"/>
          </p:cNvSpPr>
          <p:nvPr>
            <p:ph type="sldNum" sz="quarter" idx="10"/>
          </p:nvPr>
        </p:nvSpPr>
        <p:spPr/>
        <p:txBody>
          <a:bodyPr/>
          <a:lstStyle/>
          <a:p>
            <a:fld id="{4CFED353-EEEA-4CDB-8E90-4F4B3ADAD733}" type="slidenum">
              <a:rPr lang="en-US" smtClean="0"/>
              <a:pPr/>
              <a:t>9</a:t>
            </a:fld>
            <a:endParaRPr lang="en-US" dirty="0"/>
          </a:p>
        </p:txBody>
      </p:sp>
    </p:spTree>
    <p:extLst>
      <p:ext uri="{BB962C8B-B14F-4D97-AF65-F5344CB8AC3E}">
        <p14:creationId xmlns:p14="http://schemas.microsoft.com/office/powerpoint/2010/main" val="61228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Master" Target="../slideMasters/slideMaster1.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xml"/><Relationship Id="rId7" Type="http://schemas.openxmlformats.org/officeDocument/2006/relationships/image" Target="../media/image2.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91440" y="1463040"/>
            <a:ext cx="3566160" cy="533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1439" y="91440"/>
            <a:ext cx="8961120" cy="128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 y="91440"/>
            <a:ext cx="8961120" cy="1280160"/>
          </a:xfrm>
          <a:ln>
            <a:noFill/>
          </a:ln>
        </p:spPr>
        <p:txBody>
          <a:bodyPr/>
          <a:lstStyle>
            <a:lvl1pPr>
              <a:defRPr>
                <a:ln>
                  <a:noFill/>
                </a:ln>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599" y="1905000"/>
            <a:ext cx="3047098" cy="4572000"/>
          </a:xfrm>
        </p:spPr>
        <p:txBody>
          <a:bodyPr anchor="ctr" anchorCtr="0"/>
          <a:lstStyle>
            <a:lvl1pPr marL="0" indent="0" algn="ctr">
              <a:buNone/>
              <a:defRPr b="1">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pic>
        <p:nvPicPr>
          <p:cNvPr id="18" name="Picture 17"/>
          <p:cNvPicPr>
            <a:picLocks noChangeAspect="1"/>
          </p:cNvPicPr>
          <p:nvPr userDrawn="1">
            <p:custDataLst>
              <p:tags r:id="rId1"/>
            </p:custDataLst>
          </p:nvPr>
        </p:nvPicPr>
        <p:blipFill>
          <a:blip r:embed="rId4" cstate="print"/>
          <a:stretch>
            <a:fillRect/>
          </a:stretch>
        </p:blipFill>
        <p:spPr>
          <a:xfrm>
            <a:off x="3276600" y="1746504"/>
            <a:ext cx="912687" cy="1188720"/>
          </a:xfrm>
          <a:prstGeom prst="rect">
            <a:avLst/>
          </a:prstGeom>
          <a:noFill/>
          <a:ln w="28575">
            <a:solidFill>
              <a:schemeClr val="bg1"/>
            </a:solidFill>
          </a:ln>
        </p:spPr>
      </p:pic>
      <p:grpSp>
        <p:nvGrpSpPr>
          <p:cNvPr id="15" name="Group 14"/>
          <p:cNvGrpSpPr/>
          <p:nvPr userDrawn="1">
            <p:custDataLst>
              <p:tags r:id="rId2"/>
            </p:custDataLst>
          </p:nvPr>
        </p:nvGrpSpPr>
        <p:grpSpPr>
          <a:xfrm>
            <a:off x="3289819" y="1463040"/>
            <a:ext cx="5763248" cy="5334000"/>
            <a:chOff x="3289819" y="1463040"/>
            <a:chExt cx="5763248" cy="5334000"/>
          </a:xfrm>
        </p:grpSpPr>
        <p:pic>
          <p:nvPicPr>
            <p:cNvPr id="16" name="Picture 15"/>
            <p:cNvPicPr>
              <a:picLocks noChangeAspect="1"/>
            </p:cNvPicPr>
            <p:nvPr userDrawn="1"/>
          </p:nvPicPr>
          <p:blipFill rotWithShape="1">
            <a:blip r:embed="rId5"/>
            <a:srcRect l="7132" r="7132"/>
            <a:stretch/>
          </p:blipFill>
          <p:spPr>
            <a:xfrm>
              <a:off x="3730210" y="1463040"/>
              <a:ext cx="2606040" cy="2606040"/>
            </a:xfrm>
            <a:prstGeom prst="rect">
              <a:avLst/>
            </a:prstGeom>
          </p:spPr>
        </p:pic>
        <p:pic>
          <p:nvPicPr>
            <p:cNvPr id="17"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7877" t="13166" r="27374" b="27167"/>
            <a:stretch/>
          </p:blipFill>
          <p:spPr>
            <a:xfrm>
              <a:off x="3733778" y="4191000"/>
              <a:ext cx="2606040" cy="2606040"/>
            </a:xfrm>
            <a:prstGeom prst="rect">
              <a:avLst/>
            </a:prstGeom>
          </p:spPr>
        </p:pic>
        <p:pic>
          <p:nvPicPr>
            <p:cNvPr id="21" name="Picture 20"/>
            <p:cNvPicPr>
              <a:picLocks noChangeAspect="1"/>
            </p:cNvPicPr>
            <p:nvPr userDrawn="1"/>
          </p:nvPicPr>
          <p:blipFill rotWithShape="1">
            <a:blip r:embed="rId7" cstate="print">
              <a:extLst>
                <a:ext uri="{28A0092B-C50C-407E-A947-70E740481C1C}">
                  <a14:useLocalDpi xmlns:a14="http://schemas.microsoft.com/office/drawing/2010/main" val="0"/>
                </a:ext>
              </a:extLst>
            </a:blip>
            <a:srcRect l="12500" r="12500"/>
            <a:stretch/>
          </p:blipFill>
          <p:spPr>
            <a:xfrm>
              <a:off x="6447027" y="4191000"/>
              <a:ext cx="2606040" cy="2606040"/>
            </a:xfrm>
            <a:prstGeom prst="rect">
              <a:avLst/>
            </a:prstGeom>
          </p:spPr>
        </p:pic>
        <p:pic>
          <p:nvPicPr>
            <p:cNvPr id="22" name="Picture 21"/>
            <p:cNvPicPr>
              <a:picLocks noChangeAspect="1"/>
            </p:cNvPicPr>
            <p:nvPr userDrawn="1"/>
          </p:nvPicPr>
          <p:blipFill rotWithShape="1">
            <a:blip r:embed="rId8" cstate="print">
              <a:extLst>
                <a:ext uri="{28A0092B-C50C-407E-A947-70E740481C1C}">
                  <a14:useLocalDpi xmlns:a14="http://schemas.microsoft.com/office/drawing/2010/main" val="0"/>
                </a:ext>
              </a:extLst>
            </a:blip>
            <a:srcRect l="28875" t="25335" r="20125" b="6667"/>
            <a:stretch/>
          </p:blipFill>
          <p:spPr>
            <a:xfrm>
              <a:off x="6446519" y="1474915"/>
              <a:ext cx="2606040" cy="2606040"/>
            </a:xfrm>
            <a:prstGeom prst="rect">
              <a:avLst/>
            </a:prstGeom>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2717" t="9104" r="8197" b="12428"/>
            <a:stretch/>
          </p:blipFill>
          <p:spPr>
            <a:xfrm>
              <a:off x="3289819" y="1736054"/>
              <a:ext cx="898566" cy="1188720"/>
            </a:xfrm>
            <a:prstGeom prst="rect">
              <a:avLst/>
            </a:prstGeom>
            <a:noFill/>
            <a:ln w="28575">
              <a:solidFill>
                <a:schemeClr val="bg1"/>
              </a:solidFill>
            </a:ln>
          </p:spPr>
        </p:pic>
        <p:pic>
          <p:nvPicPr>
            <p:cNvPr id="9" name="Pictur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l="3441" t="10667" r="12577" b="7532"/>
            <a:stretch/>
          </p:blipFill>
          <p:spPr>
            <a:xfrm>
              <a:off x="3289819" y="3535680"/>
              <a:ext cx="915303" cy="1188720"/>
            </a:xfrm>
            <a:prstGeom prst="rect">
              <a:avLst/>
            </a:prstGeom>
            <a:ln w="28575">
              <a:solidFill>
                <a:schemeClr val="bg1"/>
              </a:solidFill>
            </a:ln>
          </p:spPr>
        </p:pic>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val="0"/>
                </a:ext>
              </a:extLst>
            </a:blip>
            <a:srcRect t="-857" b="3357"/>
            <a:stretch/>
          </p:blipFill>
          <p:spPr>
            <a:xfrm>
              <a:off x="3306556" y="5288279"/>
              <a:ext cx="914400" cy="1188721"/>
            </a:xfrm>
            <a:prstGeom prst="rect">
              <a:avLst/>
            </a:prstGeom>
            <a:ln w="28575">
              <a:solidFill>
                <a:schemeClr val="bg1"/>
              </a:solidFill>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5C9E1-6621-4182-8902-0F26D3A31514}" type="datetimeFigureOut">
              <a:rPr lang="en-US" smtClean="0"/>
              <a:t>12/30/2013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5C9E1-6621-4182-8902-0F26D3A31514}" type="datetimeFigureOut">
              <a:rPr lang="en-US" smtClean="0"/>
              <a:t>12/30/2013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5C9E1-6621-4182-8902-0F26D3A31514}"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5C9E1-6621-4182-8902-0F26D3A31514}"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6" name="Rectangle 15"/>
          <p:cNvSpPr/>
          <p:nvPr userDrawn="1"/>
        </p:nvSpPr>
        <p:spPr>
          <a:xfrm>
            <a:off x="91440" y="91440"/>
            <a:ext cx="8976360" cy="1097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p:ph type="title"/>
          </p:nvPr>
        </p:nvSpPr>
        <p:spPr>
          <a:xfrm>
            <a:off x="91440" y="91441"/>
            <a:ext cx="8976360" cy="82407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95400" y="1433648"/>
            <a:ext cx="7620000" cy="527537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
        <p:nvSpPr>
          <p:cNvPr id="15" name="Rectangle 14"/>
          <p:cNvSpPr/>
          <p:nvPr userDrawn="1"/>
        </p:nvSpPr>
        <p:spPr>
          <a:xfrm>
            <a:off x="90972" y="1295400"/>
            <a:ext cx="1143000" cy="5486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7" name="Picture 16"/>
          <p:cNvPicPr>
            <a:picLocks noChangeAspect="1"/>
          </p:cNvPicPr>
          <p:nvPr userDrawn="1">
            <p:custDataLst>
              <p:tags r:id="rId1"/>
            </p:custDataLst>
          </p:nvPr>
        </p:nvPicPr>
        <p:blipFill>
          <a:blip r:embed="rId6" cstate="print"/>
          <a:stretch>
            <a:fillRect/>
          </a:stretch>
        </p:blipFill>
        <p:spPr>
          <a:xfrm>
            <a:off x="7010420" y="838200"/>
            <a:ext cx="457180" cy="595449"/>
          </a:xfrm>
          <a:prstGeom prst="rect">
            <a:avLst/>
          </a:prstGeom>
          <a:noFill/>
          <a:ln w="28575">
            <a:solidFill>
              <a:schemeClr val="bg1"/>
            </a:solidFill>
          </a:ln>
        </p:spPr>
      </p:pic>
      <p:pic>
        <p:nvPicPr>
          <p:cNvPr id="18" name="Picture 17" descr="APS Pushbutton.JPG"/>
          <p:cNvPicPr>
            <a:picLocks noChangeAspect="1"/>
          </p:cNvPicPr>
          <p:nvPr userDrawn="1">
            <p:custDataLst>
              <p:tags r:id="rId2"/>
            </p:custDataLst>
          </p:nvPr>
        </p:nvPicPr>
        <p:blipFill rotWithShape="1">
          <a:blip r:embed="rId7" cstate="print"/>
          <a:srcRect l="22392" t="26419" r="19348" b="16782"/>
          <a:stretch/>
        </p:blipFill>
        <p:spPr bwMode="auto">
          <a:xfrm>
            <a:off x="7696200" y="839316"/>
            <a:ext cx="457200" cy="594333"/>
          </a:xfrm>
          <a:prstGeom prst="rect">
            <a:avLst/>
          </a:prstGeom>
          <a:noFill/>
          <a:ln w="28575">
            <a:solidFill>
              <a:schemeClr val="bg1"/>
            </a:solidFill>
          </a:ln>
          <a:extLst>
            <a:ext uri="{53640926-AAD7-44D8-BBD7-CCE9431645EC}">
              <a14:shadowObscured xmlns:a14="http://schemas.microsoft.com/office/drawing/2010/main"/>
            </a:ext>
          </a:extLst>
        </p:spPr>
      </p:pic>
      <p:pic>
        <p:nvPicPr>
          <p:cNvPr id="19" name="Picture 18" descr="Cabinet Type 1 Mount.JPG"/>
          <p:cNvPicPr>
            <a:picLocks noChangeAspect="1"/>
          </p:cNvPicPr>
          <p:nvPr userDrawn="1">
            <p:custDataLst>
              <p:tags r:id="rId3"/>
            </p:custDataLst>
          </p:nvPr>
        </p:nvPicPr>
        <p:blipFill rotWithShape="1">
          <a:blip r:embed="rId8" cstate="print"/>
          <a:srcRect l="18430" t="26606" r="33493" b="26441"/>
          <a:stretch/>
        </p:blipFill>
        <p:spPr bwMode="auto">
          <a:xfrm>
            <a:off x="8382000" y="839316"/>
            <a:ext cx="457200" cy="595476"/>
          </a:xfrm>
          <a:prstGeom prst="rect">
            <a:avLst/>
          </a:prstGeom>
          <a:noFill/>
          <a:ln w="28575">
            <a:solidFill>
              <a:schemeClr val="bg1"/>
            </a:solidFill>
          </a:ln>
          <a:extLst>
            <a:ext uri="{53640926-AAD7-44D8-BBD7-CCE9431645EC}">
              <a14:shadowObscured xmlns:a14="http://schemas.microsoft.com/office/drawing/2010/main"/>
            </a:ext>
          </a:extLst>
        </p:spPr>
      </p:pic>
      <p:pic>
        <p:nvPicPr>
          <p:cNvPr id="21" name="Picture 2" descr="C:\01Projects\PennDOT\Admin (General)\Media Kit\2008PennDOTLogoColor.jpg"/>
          <p:cNvPicPr>
            <a:picLocks noChangeAspect="1" noChangeArrowheads="1"/>
          </p:cNvPicPr>
          <p:nvPr userDrawn="1">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58314" y="6456609"/>
            <a:ext cx="984686" cy="25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228600" y="228600"/>
            <a:ext cx="8686800" cy="11363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
        <p:nvSpPr>
          <p:cNvPr id="10" name="Rectangle 9"/>
          <p:cNvSpPr/>
          <p:nvPr userDrawn="1"/>
        </p:nvSpPr>
        <p:spPr>
          <a:xfrm>
            <a:off x="228600" y="1447800"/>
            <a:ext cx="1143000" cy="518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2" name="Picture 11"/>
          <p:cNvPicPr>
            <a:picLocks noChangeAspect="1"/>
          </p:cNvPicPr>
          <p:nvPr userDrawn="1"/>
        </p:nvPicPr>
        <p:blipFill>
          <a:blip r:embed="rId2" cstate="print"/>
          <a:stretch>
            <a:fillRect/>
          </a:stretch>
        </p:blipFill>
        <p:spPr>
          <a:xfrm>
            <a:off x="6858020" y="1067207"/>
            <a:ext cx="457180" cy="595449"/>
          </a:xfrm>
          <a:prstGeom prst="rect">
            <a:avLst/>
          </a:prstGeom>
          <a:noFill/>
          <a:ln w="28575">
            <a:solidFill>
              <a:schemeClr val="bg1"/>
            </a:solidFill>
          </a:ln>
        </p:spPr>
      </p:pic>
      <p:pic>
        <p:nvPicPr>
          <p:cNvPr id="13" name="Picture 12" descr="APS Pushbutton.JPG"/>
          <p:cNvPicPr>
            <a:picLocks noChangeAspect="1"/>
          </p:cNvPicPr>
          <p:nvPr userDrawn="1"/>
        </p:nvPicPr>
        <p:blipFill rotWithShape="1">
          <a:blip r:embed="rId3" cstate="print"/>
          <a:srcRect l="22392" t="26419" r="19348" b="16782"/>
          <a:stretch/>
        </p:blipFill>
        <p:spPr bwMode="auto">
          <a:xfrm>
            <a:off x="7543800" y="1068323"/>
            <a:ext cx="457200" cy="594333"/>
          </a:xfrm>
          <a:prstGeom prst="rect">
            <a:avLst/>
          </a:prstGeom>
          <a:noFill/>
          <a:ln w="28575">
            <a:solidFill>
              <a:schemeClr val="bg1"/>
            </a:solidFill>
          </a:ln>
          <a:extLst>
            <a:ext uri="{53640926-AAD7-44D8-BBD7-CCE9431645EC}">
              <a14:shadowObscured xmlns:a14="http://schemas.microsoft.com/office/drawing/2010/main"/>
            </a:ext>
          </a:extLst>
        </p:spPr>
      </p:pic>
      <p:pic>
        <p:nvPicPr>
          <p:cNvPr id="14" name="Picture 13" descr="Cabinet Type 1 Mount.JPG"/>
          <p:cNvPicPr>
            <a:picLocks noChangeAspect="1"/>
          </p:cNvPicPr>
          <p:nvPr userDrawn="1"/>
        </p:nvPicPr>
        <p:blipFill rotWithShape="1">
          <a:blip r:embed="rId4" cstate="print"/>
          <a:srcRect l="18430" t="26606" r="33493" b="26441"/>
          <a:stretch/>
        </p:blipFill>
        <p:spPr bwMode="auto">
          <a:xfrm>
            <a:off x="8229600" y="1068323"/>
            <a:ext cx="457200" cy="595476"/>
          </a:xfrm>
          <a:prstGeom prst="rect">
            <a:avLst/>
          </a:prstGeom>
          <a:noFill/>
          <a:ln w="28575">
            <a:solidFill>
              <a:schemeClr val="bg1"/>
            </a:solidFill>
          </a:ln>
          <a:extLst>
            <a:ext uri="{53640926-AAD7-44D8-BBD7-CCE9431645EC}">
              <a14:shadowObscured xmlns:a14="http://schemas.microsoft.com/office/drawing/2010/main"/>
            </a:ext>
          </a:extLst>
        </p:spPr>
      </p:pic>
      <p:pic>
        <p:nvPicPr>
          <p:cNvPr id="16" name="Picture 2" descr="C:\01Projects\PennDOT\Admin (General)\Media Kit\2008PennDOTLogoColor.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7757" y="6328184"/>
            <a:ext cx="984686" cy="25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pic>
        <p:nvPicPr>
          <p:cNvPr id="12" name="Picture 2" descr="C:\01Projects\PennDOT\Admin (General)\Media Kit\2008PennDOTLogo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7757" y="6328184"/>
            <a:ext cx="984686" cy="25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pic>
        <p:nvPicPr>
          <p:cNvPr id="11" name="Picture 2" descr="C:\01Projects\PennDOT\Admin (General)\Media Kit\2008PennDOTLogo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7757" y="6328184"/>
            <a:ext cx="984686" cy="25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5C9E1-6621-4182-8902-0F26D3A31514}"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5C9E1-6621-4182-8902-0F26D3A31514}"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5C9E1-6621-4182-8902-0F26D3A31514}" type="datetimeFigureOut">
              <a:rPr lang="en-US" smtClean="0"/>
              <a:t>12/30/2013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2A718-4B6A-426C-87B0-EDD8B353F2B9}"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6200" y="1459787"/>
            <a:ext cx="1143000" cy="518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Rectangle 7"/>
          <p:cNvSpPr/>
          <p:nvPr/>
        </p:nvSpPr>
        <p:spPr>
          <a:xfrm>
            <a:off x="76200" y="76200"/>
            <a:ext cx="8991600" cy="12887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Placeholder 1"/>
          <p:cNvSpPr>
            <a:spLocks noGrp="1"/>
          </p:cNvSpPr>
          <p:nvPr>
            <p:ph type="title"/>
          </p:nvPr>
        </p:nvSpPr>
        <p:spPr>
          <a:xfrm>
            <a:off x="76200" y="228600"/>
            <a:ext cx="8991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47800" y="1600200"/>
            <a:ext cx="7467600" cy="47279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E365C9E1-6621-4182-8902-0F26D3A31514}" type="datetimeFigureOut">
              <a:rPr lang="en-US" smtClean="0"/>
              <a:pPr/>
              <a:t>12/30/2013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9242A718-4B6A-426C-87B0-EDD8B353F2B9}" type="slidenum">
              <a:rPr lang="en-US" smtClean="0"/>
              <a:pPr/>
              <a:t>‹#›</a:t>
            </a:fld>
            <a:endParaRPr lang="en-US"/>
          </a:p>
        </p:txBody>
      </p:sp>
      <p:pic>
        <p:nvPicPr>
          <p:cNvPr id="13" name="Picture 12"/>
          <p:cNvPicPr>
            <a:picLocks noChangeAspect="1"/>
          </p:cNvPicPr>
          <p:nvPr userDrawn="1"/>
        </p:nvPicPr>
        <p:blipFill>
          <a:blip r:embed="rId17" cstate="print"/>
          <a:stretch>
            <a:fillRect/>
          </a:stretch>
        </p:blipFill>
        <p:spPr>
          <a:xfrm>
            <a:off x="7010420" y="1003608"/>
            <a:ext cx="457180" cy="595449"/>
          </a:xfrm>
          <a:prstGeom prst="rect">
            <a:avLst/>
          </a:prstGeom>
          <a:noFill/>
          <a:ln w="28575">
            <a:solidFill>
              <a:schemeClr val="bg1"/>
            </a:solidFill>
          </a:ln>
        </p:spPr>
      </p:pic>
      <p:pic>
        <p:nvPicPr>
          <p:cNvPr id="14" name="Picture 13" descr="APS Pushbutton.JPG"/>
          <p:cNvPicPr>
            <a:picLocks noChangeAspect="1"/>
          </p:cNvPicPr>
          <p:nvPr userDrawn="1"/>
        </p:nvPicPr>
        <p:blipFill rotWithShape="1">
          <a:blip r:embed="rId18" cstate="print"/>
          <a:srcRect l="22392" t="26419" r="19348" b="16782"/>
          <a:stretch/>
        </p:blipFill>
        <p:spPr bwMode="auto">
          <a:xfrm>
            <a:off x="7696200" y="1004724"/>
            <a:ext cx="457200" cy="594333"/>
          </a:xfrm>
          <a:prstGeom prst="rect">
            <a:avLst/>
          </a:prstGeom>
          <a:noFill/>
          <a:ln w="28575">
            <a:solidFill>
              <a:schemeClr val="bg1"/>
            </a:solidFill>
          </a:ln>
          <a:extLst>
            <a:ext uri="{53640926-AAD7-44D8-BBD7-CCE9431645EC}">
              <a14:shadowObscured xmlns:a14="http://schemas.microsoft.com/office/drawing/2010/main"/>
            </a:ext>
          </a:extLst>
        </p:spPr>
      </p:pic>
      <p:pic>
        <p:nvPicPr>
          <p:cNvPr id="15" name="Picture 14" descr="Cabinet Type 1 Mount.JPG"/>
          <p:cNvPicPr>
            <a:picLocks noChangeAspect="1"/>
          </p:cNvPicPr>
          <p:nvPr userDrawn="1"/>
        </p:nvPicPr>
        <p:blipFill rotWithShape="1">
          <a:blip r:embed="rId19" cstate="print"/>
          <a:srcRect l="18430" t="26606" r="33493" b="26441"/>
          <a:stretch/>
        </p:blipFill>
        <p:spPr bwMode="auto">
          <a:xfrm>
            <a:off x="8382000" y="1004724"/>
            <a:ext cx="457200" cy="595476"/>
          </a:xfrm>
          <a:prstGeom prst="rect">
            <a:avLst/>
          </a:prstGeom>
          <a:noFill/>
          <a:ln w="28575">
            <a:solidFill>
              <a:schemeClr val="bg1"/>
            </a:solidFill>
          </a:ln>
          <a:extLst>
            <a:ext uri="{53640926-AAD7-44D8-BBD7-CCE9431645EC}">
              <a14:shadowObscured xmlns:a14="http://schemas.microsoft.com/office/drawing/2010/main"/>
            </a:ext>
          </a:extLst>
        </p:spPr>
      </p:pic>
      <p:pic>
        <p:nvPicPr>
          <p:cNvPr id="16" name="Picture 2" descr="C:\01Projects\PennDOT\Admin (General)\Media Kit\2008PennDOTLogoColor.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5357" y="6326632"/>
            <a:ext cx="984686" cy="2524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bg1"/>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1.xml"/><Relationship Id="rId5" Type="http://schemas.openxmlformats.org/officeDocument/2006/relationships/slide" Target="slide1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6.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tags" Target="../tags/tag52.xml"/><Relationship Id="rId16" Type="http://schemas.openxmlformats.org/officeDocument/2006/relationships/image" Target="../media/image22.png"/><Relationship Id="rId1" Type="http://schemas.openxmlformats.org/officeDocument/2006/relationships/tags" Target="../tags/tag51.xml"/><Relationship Id="rId6" Type="http://schemas.openxmlformats.org/officeDocument/2006/relationships/tags" Target="../tags/tag56.xml"/><Relationship Id="rId11" Type="http://schemas.microsoft.com/office/2007/relationships/hdphoto" Target="../media/hdphoto1.wdp"/><Relationship Id="rId5" Type="http://schemas.openxmlformats.org/officeDocument/2006/relationships/tags" Target="../tags/tag55.xml"/><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tags" Target="../tags/tag54.xml"/><Relationship Id="rId9" Type="http://schemas.openxmlformats.org/officeDocument/2006/relationships/notesSlide" Target="../notesSlides/notesSlide16.xml"/><Relationship Id="rId1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4.png"/><Relationship Id="rId5" Type="http://schemas.openxmlformats.org/officeDocument/2006/relationships/hyperlink" Target="http://www.dot.state.pa.us/Portal%20Information/Traffic%20Signal%20Portal/Index.html"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5.gi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5.gif"/><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9.xml"/><Relationship Id="rId7" Type="http://schemas.openxmlformats.org/officeDocument/2006/relationships/image" Target="../media/image2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tags" Target="../tags/tag73.xml"/><Relationship Id="rId7" Type="http://schemas.openxmlformats.org/officeDocument/2006/relationships/notesSlide" Target="../notesSlides/notesSlide2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11" Type="http://schemas.openxmlformats.org/officeDocument/2006/relationships/image" Target="../media/image30.png"/><Relationship Id="rId5" Type="http://schemas.openxmlformats.org/officeDocument/2006/relationships/tags" Target="../tags/tag75.xml"/><Relationship Id="rId10" Type="http://schemas.openxmlformats.org/officeDocument/2006/relationships/image" Target="../media/image29.png"/><Relationship Id="rId4" Type="http://schemas.openxmlformats.org/officeDocument/2006/relationships/tags" Target="../tags/tag74.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79.xml"/><Relationship Id="rId7" Type="http://schemas.openxmlformats.org/officeDocument/2006/relationships/image" Target="../media/image31.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5.xml"/><Relationship Id="rId5" Type="http://schemas.openxmlformats.org/officeDocument/2006/relationships/slideLayout" Target="../slideLayouts/slideLayout2.xml"/><Relationship Id="rId10" Type="http://schemas.openxmlformats.org/officeDocument/2006/relationships/image" Target="../media/image33.png"/><Relationship Id="rId4" Type="http://schemas.openxmlformats.org/officeDocument/2006/relationships/tags" Target="../tags/tag80.xml"/><Relationship Id="rId9" Type="http://schemas.openxmlformats.org/officeDocument/2006/relationships/hyperlink" Target="http://www.dot.state.pa.us/Portal%20Information/Traffic%20Signal%20Portal/index.htm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86.xml"/><Relationship Id="rId7" Type="http://schemas.openxmlformats.org/officeDocument/2006/relationships/image" Target="../media/image34.jp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7.xml"/><Relationship Id="rId11" Type="http://schemas.openxmlformats.org/officeDocument/2006/relationships/image" Target="../media/image38.emf"/><Relationship Id="rId5" Type="http://schemas.openxmlformats.org/officeDocument/2006/relationships/slideLayout" Target="../slideLayouts/slideLayout10.xml"/><Relationship Id="rId10" Type="http://schemas.openxmlformats.org/officeDocument/2006/relationships/image" Target="../media/image37.png"/><Relationship Id="rId4" Type="http://schemas.openxmlformats.org/officeDocument/2006/relationships/tags" Target="../tags/tag87.xml"/><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hyperlink" Target="http://www.dotdom1.state.pa.us/ecms/ecms_training_calendar.ns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1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Narration</a:t>
            </a:r>
            <a:endParaRPr lang="en-US" dirty="0"/>
          </a:p>
        </p:txBody>
      </p:sp>
      <p:sp>
        <p:nvSpPr>
          <p:cNvPr id="3" name="Content Placeholder 2"/>
          <p:cNvSpPr>
            <a:spLocks noGrp="1"/>
          </p:cNvSpPr>
          <p:nvPr>
            <p:ph idx="1"/>
          </p:nvPr>
        </p:nvSpPr>
        <p:spPr/>
        <p:txBody>
          <a:bodyPr>
            <a:normAutofit fontScale="92500"/>
          </a:bodyPr>
          <a:lstStyle/>
          <a:p>
            <a:r>
              <a:rPr lang="en-US" dirty="0" smtClean="0"/>
              <a:t>The course you are about to complete contains narration </a:t>
            </a:r>
          </a:p>
          <a:p>
            <a:pPr lvl="1"/>
            <a:r>
              <a:rPr lang="en-US" dirty="0" smtClean="0"/>
              <a:t>If you can hear the narration, click &gt; </a:t>
            </a:r>
            <a:r>
              <a:rPr lang="en-US" dirty="0" smtClean="0">
                <a:hlinkClick r:id="rId4" action="ppaction://hlinksldjump"/>
              </a:rPr>
              <a:t>Go to Next Page</a:t>
            </a:r>
            <a:r>
              <a:rPr lang="en-US" dirty="0" smtClean="0"/>
              <a:t> for an introduction to navigating the course player</a:t>
            </a:r>
          </a:p>
          <a:p>
            <a:pPr lvl="1"/>
            <a:r>
              <a:rPr lang="en-US" dirty="0" smtClean="0"/>
              <a:t>If you are familiar with navigating the course player, click &gt; </a:t>
            </a:r>
            <a:r>
              <a:rPr lang="en-US" dirty="0" smtClean="0">
                <a:hlinkClick r:id="rId5" action="ppaction://hlinksldjump"/>
              </a:rPr>
              <a:t>Begin Course</a:t>
            </a:r>
            <a:r>
              <a:rPr lang="en-US" dirty="0" smtClean="0"/>
              <a:t> to skip the course player navigation instructions</a:t>
            </a:r>
          </a:p>
          <a:p>
            <a:pPr lvl="1"/>
            <a:r>
              <a:rPr lang="en-US" dirty="0" smtClean="0"/>
              <a:t>If you cannot hear the narration, please turn on your speakers or connect your headphones, then click &gt; </a:t>
            </a:r>
            <a:r>
              <a:rPr lang="en-US" dirty="0" smtClean="0">
                <a:hlinkClick r:id="rId6" action="ppaction://hlinksldjump"/>
              </a:rPr>
              <a:t>Repeat Narration</a:t>
            </a:r>
            <a:endParaRPr lang="en-US" dirty="0" smtClean="0"/>
          </a:p>
          <a:p>
            <a:pPr lvl="1"/>
            <a:endParaRPr lang="en-US" dirty="0" smtClean="0"/>
          </a:p>
          <a:p>
            <a:pPr lvl="1"/>
            <a:endParaRPr lang="en-US" dirty="0" smtClean="0"/>
          </a:p>
          <a:p>
            <a:pPr lvl="1"/>
            <a:endParaRPr lang="en-US" dirty="0" smtClean="0"/>
          </a:p>
        </p:txBody>
      </p:sp>
    </p:spTree>
    <p:custDataLst>
      <p:tags r:id="rId1"/>
    </p:custDataLst>
    <p:extLst>
      <p:ext uri="{BB962C8B-B14F-4D97-AF65-F5344CB8AC3E}">
        <p14:creationId xmlns:p14="http://schemas.microsoft.com/office/powerpoint/2010/main" val="375487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Time Information</a:t>
            </a:r>
            <a:endParaRPr lang="en-US" dirty="0"/>
          </a:p>
        </p:txBody>
      </p:sp>
      <p:sp>
        <p:nvSpPr>
          <p:cNvPr id="23" name="Left Arrow 22"/>
          <p:cNvSpPr/>
          <p:nvPr/>
        </p:nvSpPr>
        <p:spPr bwMode="auto">
          <a:xfrm>
            <a:off x="2514600" y="914400"/>
            <a:ext cx="3810000" cy="990600"/>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Time Elapsed/Remaining</a:t>
            </a:r>
          </a:p>
        </p:txBody>
      </p:sp>
      <p:sp>
        <p:nvSpPr>
          <p:cNvPr id="11" name="Rounded Rectangle 10"/>
          <p:cNvSpPr/>
          <p:nvPr/>
        </p:nvSpPr>
        <p:spPr bwMode="auto">
          <a:xfrm>
            <a:off x="1696872" y="1208963"/>
            <a:ext cx="741527"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120719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Traffic Signal Construction and Inspection in Pennsylvania</a:t>
            </a:r>
            <a:endParaRPr lang="en-US" sz="3600" dirty="0"/>
          </a:p>
        </p:txBody>
      </p:sp>
      <p:sp>
        <p:nvSpPr>
          <p:cNvPr id="3" name="Subtitle 2"/>
          <p:cNvSpPr>
            <a:spLocks noGrp="1"/>
          </p:cNvSpPr>
          <p:nvPr>
            <p:ph type="subTitle" idx="1"/>
          </p:nvPr>
        </p:nvSpPr>
        <p:spPr>
          <a:xfrm>
            <a:off x="152400" y="3505200"/>
            <a:ext cx="2971800" cy="3048000"/>
          </a:xfrm>
        </p:spPr>
        <p:txBody>
          <a:bodyPr>
            <a:normAutofit/>
          </a:bodyPr>
          <a:lstStyle/>
          <a:p>
            <a:r>
              <a:rPr lang="en-US" sz="2800" dirty="0" smtClean="0"/>
              <a:t>Module 1:</a:t>
            </a:r>
          </a:p>
          <a:p>
            <a:r>
              <a:rPr lang="en-US" sz="2800" dirty="0" smtClean="0"/>
              <a:t>Introduction</a:t>
            </a:r>
            <a:endParaRPr lang="en-US" sz="2800" dirty="0"/>
          </a:p>
        </p:txBody>
      </p:sp>
      <p:sp>
        <p:nvSpPr>
          <p:cNvPr id="5" name="Rectangle 4"/>
          <p:cNvSpPr/>
          <p:nvPr/>
        </p:nvSpPr>
        <p:spPr>
          <a:xfrm>
            <a:off x="152400" y="2438400"/>
            <a:ext cx="2971800" cy="1733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01Projects\PennDOT\Admin (General)\Media Kit\2008CntrPennDOTColor.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514599"/>
            <a:ext cx="2791509" cy="1485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p:txBody>
          <a:bodyPr>
            <a:normAutofit/>
          </a:bodyPr>
          <a:lstStyle/>
          <a:p>
            <a:r>
              <a:rPr lang="en-US" dirty="0" smtClean="0"/>
              <a:t>Modules Covered in Workshop</a:t>
            </a:r>
          </a:p>
          <a:p>
            <a:pPr lvl="1"/>
            <a:r>
              <a:rPr lang="en-US" b="1" dirty="0" smtClean="0"/>
              <a:t>Module 1 </a:t>
            </a:r>
            <a:r>
              <a:rPr lang="en-US" dirty="0" smtClean="0"/>
              <a:t>– Introduction </a:t>
            </a:r>
          </a:p>
          <a:p>
            <a:pPr lvl="1"/>
            <a:r>
              <a:rPr lang="en-US" b="1" dirty="0" smtClean="0"/>
              <a:t>Module 2 </a:t>
            </a:r>
            <a:r>
              <a:rPr lang="en-US" dirty="0" smtClean="0"/>
              <a:t>– Applicable Publications and Forms</a:t>
            </a:r>
          </a:p>
          <a:p>
            <a:pPr lvl="1"/>
            <a:r>
              <a:rPr lang="en-US" b="1" dirty="0" smtClean="0"/>
              <a:t>Module 3</a:t>
            </a:r>
            <a:r>
              <a:rPr lang="en-US" dirty="0" smtClean="0"/>
              <a:t> – Plan Sheets and Other Documents</a:t>
            </a:r>
          </a:p>
          <a:p>
            <a:pPr lvl="1"/>
            <a:r>
              <a:rPr lang="en-US" b="1" dirty="0" smtClean="0"/>
              <a:t>Module 4</a:t>
            </a:r>
            <a:r>
              <a:rPr lang="en-US" dirty="0" smtClean="0"/>
              <a:t> – Materials and Products</a:t>
            </a:r>
          </a:p>
          <a:p>
            <a:pPr lvl="1"/>
            <a:r>
              <a:rPr lang="en-US" b="1" dirty="0" smtClean="0"/>
              <a:t>Module 5</a:t>
            </a:r>
            <a:r>
              <a:rPr lang="en-US" dirty="0" smtClean="0"/>
              <a:t> – Traffic Signal Construction</a:t>
            </a:r>
          </a:p>
          <a:p>
            <a:pPr lvl="1"/>
            <a:r>
              <a:rPr lang="en-US" b="1" dirty="0" smtClean="0"/>
              <a:t>Module 6</a:t>
            </a:r>
            <a:r>
              <a:rPr lang="en-US" dirty="0" smtClean="0"/>
              <a:t> – Traffic Signal Inspection</a:t>
            </a:r>
          </a:p>
          <a:p>
            <a:endParaRPr lang="en-US" dirty="0"/>
          </a:p>
        </p:txBody>
      </p:sp>
    </p:spTree>
    <p:custDataLst>
      <p:tags r:id="rId1"/>
    </p:custDataLst>
    <p:extLst>
      <p:ext uri="{BB962C8B-B14F-4D97-AF65-F5344CB8AC3E}">
        <p14:creationId xmlns:p14="http://schemas.microsoft.com/office/powerpoint/2010/main" val="305633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Times</a:t>
            </a:r>
            <a:endParaRPr lang="en-US" dirty="0"/>
          </a:p>
        </p:txBody>
      </p:sp>
      <p:sp>
        <p:nvSpPr>
          <p:cNvPr id="3" name="Content Placeholder 2"/>
          <p:cNvSpPr>
            <a:spLocks noGrp="1"/>
          </p:cNvSpPr>
          <p:nvPr>
            <p:ph idx="1"/>
          </p:nvPr>
        </p:nvSpPr>
        <p:spPr/>
        <p:txBody>
          <a:bodyPr>
            <a:normAutofit/>
          </a:bodyPr>
          <a:lstStyle/>
          <a:p>
            <a:r>
              <a:rPr lang="en-US" dirty="0" smtClean="0"/>
              <a:t>Module Times</a:t>
            </a:r>
          </a:p>
        </p:txBody>
      </p:sp>
      <p:graphicFrame>
        <p:nvGraphicFramePr>
          <p:cNvPr id="4" name="Table 3"/>
          <p:cNvGraphicFramePr>
            <a:graphicFrameLocks noGrp="1"/>
          </p:cNvGraphicFramePr>
          <p:nvPr>
            <p:extLst>
              <p:ext uri="{D42A27DB-BD31-4B8C-83A1-F6EECF244321}">
                <p14:modId xmlns:p14="http://schemas.microsoft.com/office/powerpoint/2010/main" val="2125503084"/>
              </p:ext>
            </p:extLst>
          </p:nvPr>
        </p:nvGraphicFramePr>
        <p:xfrm>
          <a:off x="1447800" y="2057400"/>
          <a:ext cx="7543800" cy="4480560"/>
        </p:xfrm>
        <a:graphic>
          <a:graphicData uri="http://schemas.openxmlformats.org/drawingml/2006/table">
            <a:tbl>
              <a:tblPr firstRow="1" bandRow="1">
                <a:tableStyleId>{21E4AEA4-8DFA-4A89-87EB-49C32662AFE0}</a:tableStyleId>
              </a:tblPr>
              <a:tblGrid>
                <a:gridCol w="2514600"/>
                <a:gridCol w="2514600"/>
                <a:gridCol w="2514600"/>
              </a:tblGrid>
              <a:tr h="370840">
                <a:tc>
                  <a:txBody>
                    <a:bodyPr/>
                    <a:lstStyle/>
                    <a:p>
                      <a:pPr algn="ctr"/>
                      <a:r>
                        <a:rPr lang="en-US" sz="2400" dirty="0" smtClean="0"/>
                        <a:t>Module</a:t>
                      </a:r>
                      <a:endParaRPr lang="en-US" sz="2400" dirty="0"/>
                    </a:p>
                  </a:txBody>
                  <a:tcPr/>
                </a:tc>
                <a:tc>
                  <a:txBody>
                    <a:bodyPr/>
                    <a:lstStyle/>
                    <a:p>
                      <a:pPr algn="ctr"/>
                      <a:r>
                        <a:rPr lang="en-US" sz="2400" dirty="0" smtClean="0"/>
                        <a:t>Narration</a:t>
                      </a:r>
                      <a:r>
                        <a:rPr lang="en-US" sz="2400" baseline="0" dirty="0" smtClean="0"/>
                        <a:t> Time (Min)</a:t>
                      </a:r>
                      <a:endParaRPr lang="en-US" sz="2400" dirty="0"/>
                    </a:p>
                  </a:txBody>
                  <a:tcPr/>
                </a:tc>
                <a:tc>
                  <a:txBody>
                    <a:bodyPr/>
                    <a:lstStyle/>
                    <a:p>
                      <a:pPr algn="ctr"/>
                      <a:r>
                        <a:rPr lang="en-US" sz="2400" dirty="0" smtClean="0"/>
                        <a:t>Review Time (Min)</a:t>
                      </a:r>
                      <a:endParaRPr lang="en-US" sz="2400" dirty="0"/>
                    </a:p>
                  </a:txBody>
                  <a:tcPr/>
                </a:tc>
              </a:tr>
              <a:tr h="370840">
                <a:tc>
                  <a:txBody>
                    <a:bodyPr/>
                    <a:lstStyle/>
                    <a:p>
                      <a:pPr algn="ctr"/>
                      <a:r>
                        <a:rPr lang="en-US" sz="2400" dirty="0" smtClean="0"/>
                        <a:t>1</a:t>
                      </a:r>
                      <a:endParaRPr lang="en-US" sz="2400" dirty="0"/>
                    </a:p>
                  </a:txBody>
                  <a:tcPr/>
                </a:tc>
                <a:tc>
                  <a:txBody>
                    <a:bodyPr/>
                    <a:lstStyle/>
                    <a:p>
                      <a:pPr algn="ctr"/>
                      <a:r>
                        <a:rPr lang="en-US" sz="2400" dirty="0" smtClean="0"/>
                        <a:t>21</a:t>
                      </a:r>
                      <a:endParaRPr lang="en-US" sz="2400" dirty="0"/>
                    </a:p>
                  </a:txBody>
                  <a:tcPr/>
                </a:tc>
                <a:tc>
                  <a:txBody>
                    <a:bodyPr/>
                    <a:lstStyle/>
                    <a:p>
                      <a:pPr algn="ctr"/>
                      <a:r>
                        <a:rPr lang="en-US" sz="2400" dirty="0" smtClean="0"/>
                        <a:t>15</a:t>
                      </a:r>
                      <a:endParaRPr lang="en-US" sz="2400" dirty="0"/>
                    </a:p>
                  </a:txBody>
                  <a:tcPr/>
                </a:tc>
              </a:tr>
              <a:tr h="370840">
                <a:tc>
                  <a:txBody>
                    <a:bodyPr/>
                    <a:lstStyle/>
                    <a:p>
                      <a:pPr algn="ctr"/>
                      <a:r>
                        <a:rPr lang="en-US" sz="2400" dirty="0" smtClean="0"/>
                        <a:t>2</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10</a:t>
                      </a:r>
                      <a:endParaRPr lang="en-US" sz="2400" dirty="0"/>
                    </a:p>
                  </a:txBody>
                  <a:tcPr/>
                </a:tc>
              </a:tr>
              <a:tr h="370840">
                <a:tc>
                  <a:txBody>
                    <a:bodyPr/>
                    <a:lstStyle/>
                    <a:p>
                      <a:pPr algn="ctr"/>
                      <a:r>
                        <a:rPr lang="en-US" sz="2400" dirty="0" smtClean="0"/>
                        <a:t>3</a:t>
                      </a:r>
                      <a:endParaRPr lang="en-US" sz="2400" dirty="0"/>
                    </a:p>
                  </a:txBody>
                  <a:tcPr/>
                </a:tc>
                <a:tc>
                  <a:txBody>
                    <a:bodyPr/>
                    <a:lstStyle/>
                    <a:p>
                      <a:pPr algn="ctr"/>
                      <a:r>
                        <a:rPr lang="en-US" sz="2400" dirty="0" smtClean="0"/>
                        <a:t>14</a:t>
                      </a:r>
                      <a:endParaRPr lang="en-US" sz="2400" dirty="0"/>
                    </a:p>
                  </a:txBody>
                  <a:tcPr/>
                </a:tc>
                <a:tc>
                  <a:txBody>
                    <a:bodyPr/>
                    <a:lstStyle/>
                    <a:p>
                      <a:pPr algn="ctr"/>
                      <a:r>
                        <a:rPr lang="en-US" sz="2400" dirty="0" smtClean="0"/>
                        <a:t>10</a:t>
                      </a:r>
                      <a:endParaRPr lang="en-US" sz="2400" dirty="0"/>
                    </a:p>
                  </a:txBody>
                  <a:tcPr/>
                </a:tc>
              </a:tr>
              <a:tr h="370840">
                <a:tc>
                  <a:txBody>
                    <a:bodyPr/>
                    <a:lstStyle/>
                    <a:p>
                      <a:pPr algn="ctr"/>
                      <a:r>
                        <a:rPr lang="en-US" sz="2400" dirty="0" smtClean="0"/>
                        <a:t>4</a:t>
                      </a:r>
                      <a:endParaRPr lang="en-US" sz="2400" dirty="0"/>
                    </a:p>
                  </a:txBody>
                  <a:tcPr/>
                </a:tc>
                <a:tc>
                  <a:txBody>
                    <a:bodyPr/>
                    <a:lstStyle/>
                    <a:p>
                      <a:pPr algn="ctr"/>
                      <a:r>
                        <a:rPr lang="en-US" sz="2400" dirty="0" smtClean="0"/>
                        <a:t>38</a:t>
                      </a:r>
                      <a:endParaRPr lang="en-US" sz="2400" dirty="0"/>
                    </a:p>
                  </a:txBody>
                  <a:tcPr/>
                </a:tc>
                <a:tc>
                  <a:txBody>
                    <a:bodyPr/>
                    <a:lstStyle/>
                    <a:p>
                      <a:pPr algn="ctr"/>
                      <a:r>
                        <a:rPr lang="en-US" sz="2400" dirty="0" smtClean="0"/>
                        <a:t>25</a:t>
                      </a:r>
                      <a:endParaRPr lang="en-US" sz="2400" dirty="0"/>
                    </a:p>
                  </a:txBody>
                  <a:tcPr/>
                </a:tc>
              </a:tr>
              <a:tr h="370840">
                <a:tc>
                  <a:txBody>
                    <a:bodyPr/>
                    <a:lstStyle/>
                    <a:p>
                      <a:pPr algn="ctr"/>
                      <a:r>
                        <a:rPr lang="en-US" sz="2400" dirty="0" smtClean="0"/>
                        <a:t>5</a:t>
                      </a:r>
                      <a:endParaRPr lang="en-US" sz="2400" dirty="0"/>
                    </a:p>
                  </a:txBody>
                  <a:tcPr/>
                </a:tc>
                <a:tc>
                  <a:txBody>
                    <a:bodyPr/>
                    <a:lstStyle/>
                    <a:p>
                      <a:pPr algn="ctr"/>
                      <a:r>
                        <a:rPr lang="en-US" sz="2400" dirty="0" smtClean="0"/>
                        <a:t>65</a:t>
                      </a:r>
                      <a:endParaRPr lang="en-US" sz="2400" dirty="0"/>
                    </a:p>
                  </a:txBody>
                  <a:tcPr/>
                </a:tc>
                <a:tc>
                  <a:txBody>
                    <a:bodyPr/>
                    <a:lstStyle/>
                    <a:p>
                      <a:pPr algn="ctr"/>
                      <a:r>
                        <a:rPr lang="en-US" sz="2400" dirty="0" smtClean="0"/>
                        <a:t>45</a:t>
                      </a:r>
                      <a:endParaRPr lang="en-US" sz="2400" dirty="0"/>
                    </a:p>
                  </a:txBody>
                  <a:tcPr/>
                </a:tc>
              </a:tr>
              <a:tr h="370840">
                <a:tc>
                  <a:txBody>
                    <a:bodyPr/>
                    <a:lstStyle/>
                    <a:p>
                      <a:pPr algn="ctr"/>
                      <a:r>
                        <a:rPr lang="en-US" sz="2400" dirty="0" smtClean="0"/>
                        <a:t>6</a:t>
                      </a:r>
                      <a:endParaRPr lang="en-US" sz="2400" dirty="0"/>
                    </a:p>
                  </a:txBody>
                  <a:tcPr/>
                </a:tc>
                <a:tc>
                  <a:txBody>
                    <a:bodyPr/>
                    <a:lstStyle/>
                    <a:p>
                      <a:pPr algn="ctr"/>
                      <a:r>
                        <a:rPr lang="en-US" sz="2400" dirty="0" smtClean="0"/>
                        <a:t>83</a:t>
                      </a:r>
                      <a:endParaRPr lang="en-US" sz="2400" dirty="0"/>
                    </a:p>
                  </a:txBody>
                  <a:tcPr/>
                </a:tc>
                <a:tc>
                  <a:txBody>
                    <a:bodyPr/>
                    <a:lstStyle/>
                    <a:p>
                      <a:pPr algn="ctr"/>
                      <a:r>
                        <a:rPr lang="en-US" sz="2400" dirty="0" smtClean="0"/>
                        <a:t>50</a:t>
                      </a:r>
                      <a:endParaRPr lang="en-US" sz="2400" dirty="0"/>
                    </a:p>
                  </a:txBody>
                  <a:tcPr/>
                </a:tc>
              </a:tr>
              <a:tr h="370840">
                <a:tc>
                  <a:txBody>
                    <a:bodyPr/>
                    <a:lstStyle/>
                    <a:p>
                      <a:pPr algn="ctr"/>
                      <a:r>
                        <a:rPr lang="en-US" sz="2400" dirty="0" smtClean="0"/>
                        <a:t>Exam</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15</a:t>
                      </a:r>
                      <a:endParaRPr lang="en-US" sz="2400" dirty="0"/>
                    </a:p>
                  </a:txBody>
                  <a:tcPr/>
                </a:tc>
              </a:tr>
              <a:tr h="370840">
                <a:tc>
                  <a:txBody>
                    <a:bodyPr/>
                    <a:lstStyle/>
                    <a:p>
                      <a:pPr algn="ctr"/>
                      <a:r>
                        <a:rPr lang="en-US" sz="2400" b="1" dirty="0" smtClean="0"/>
                        <a:t>Total</a:t>
                      </a:r>
                      <a:endParaRPr lang="en-US" sz="2400" b="1" dirty="0"/>
                    </a:p>
                  </a:txBody>
                  <a:tcPr/>
                </a:tc>
                <a:tc>
                  <a:txBody>
                    <a:bodyPr/>
                    <a:lstStyle/>
                    <a:p>
                      <a:pPr algn="ctr"/>
                      <a:r>
                        <a:rPr lang="en-US" sz="2400" b="1" dirty="0" smtClean="0"/>
                        <a:t>236 min (3.9 </a:t>
                      </a:r>
                      <a:r>
                        <a:rPr lang="en-US" sz="2400" b="1" dirty="0" err="1" smtClean="0"/>
                        <a:t>hrs</a:t>
                      </a:r>
                      <a:r>
                        <a:rPr lang="en-US" sz="2400" b="1" dirty="0" smtClean="0"/>
                        <a:t>)</a:t>
                      </a:r>
                      <a:endParaRPr lang="en-US" sz="2400" b="1" dirty="0"/>
                    </a:p>
                  </a:txBody>
                  <a:tcPr/>
                </a:tc>
                <a:tc>
                  <a:txBody>
                    <a:bodyPr/>
                    <a:lstStyle/>
                    <a:p>
                      <a:pPr algn="ctr"/>
                      <a:r>
                        <a:rPr lang="en-US" sz="2400" b="1" dirty="0" smtClean="0"/>
                        <a:t>155 min (2.6 </a:t>
                      </a:r>
                      <a:r>
                        <a:rPr lang="en-US" sz="2400" b="1" dirty="0" err="1" smtClean="0"/>
                        <a:t>hrs</a:t>
                      </a:r>
                      <a:r>
                        <a:rPr lang="en-US" sz="2400" b="1" dirty="0" smtClean="0"/>
                        <a:t>)</a:t>
                      </a:r>
                      <a:endParaRPr lang="en-US" sz="2400" b="1" dirty="0"/>
                    </a:p>
                  </a:txBody>
                  <a:tcPr/>
                </a:tc>
              </a:tr>
            </a:tbl>
          </a:graphicData>
        </a:graphic>
      </p:graphicFrame>
    </p:spTree>
    <p:custDataLst>
      <p:tags r:id="rId1"/>
    </p:custDataLst>
    <p:extLst>
      <p:ext uri="{BB962C8B-B14F-4D97-AF65-F5344CB8AC3E}">
        <p14:creationId xmlns:p14="http://schemas.microsoft.com/office/powerpoint/2010/main" val="206733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One-day Traffic Signal Construction and Inspection Course </a:t>
            </a:r>
          </a:p>
          <a:p>
            <a:r>
              <a:rPr lang="en-US" dirty="0" smtClean="0"/>
              <a:t>Approx. ½ Construction and ½ Inspection</a:t>
            </a:r>
          </a:p>
          <a:p>
            <a:r>
              <a:rPr lang="en-US" dirty="0" smtClean="0"/>
              <a:t>Overlap between Construction and Inspection</a:t>
            </a:r>
          </a:p>
          <a:p>
            <a:r>
              <a:rPr lang="en-US" dirty="0" smtClean="0"/>
              <a:t>Information Specific to the Commonwealth</a:t>
            </a:r>
          </a:p>
          <a:p>
            <a:r>
              <a:rPr lang="en-US" dirty="0" smtClean="0"/>
              <a:t>Fundamental Concepts </a:t>
            </a:r>
            <a:r>
              <a:rPr lang="en-US" dirty="0"/>
              <a:t>and </a:t>
            </a:r>
            <a:r>
              <a:rPr lang="en-US" dirty="0" smtClean="0"/>
              <a:t>Standard Practices in Pennsylvania</a:t>
            </a:r>
          </a:p>
        </p:txBody>
      </p:sp>
    </p:spTree>
    <p:custDataLst>
      <p:tags r:id="rId1"/>
    </p:custDataLst>
    <p:extLst>
      <p:ext uri="{BB962C8B-B14F-4D97-AF65-F5344CB8AC3E}">
        <p14:creationId xmlns:p14="http://schemas.microsoft.com/office/powerpoint/2010/main" val="102939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Designed for those involved with construction and inspection</a:t>
            </a:r>
          </a:p>
          <a:p>
            <a:r>
              <a:rPr lang="en-US" dirty="0" smtClean="0"/>
              <a:t>Overview of contract documents</a:t>
            </a:r>
          </a:p>
          <a:p>
            <a:r>
              <a:rPr lang="en-US" dirty="0" smtClean="0"/>
              <a:t>Construction requirements</a:t>
            </a:r>
          </a:p>
          <a:p>
            <a:endParaRPr lang="en-US" dirty="0" smtClean="0"/>
          </a:p>
        </p:txBody>
      </p:sp>
      <p:sp>
        <p:nvSpPr>
          <p:cNvPr id="4" name="Rectangle 3"/>
          <p:cNvSpPr/>
          <p:nvPr/>
        </p:nvSpPr>
        <p:spPr>
          <a:xfrm>
            <a:off x="3127151" y="762000"/>
            <a:ext cx="2669962"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1.1</a:t>
            </a:r>
            <a:endParaRPr lang="en-US" sz="2400" b="1" cap="none" spc="0" dirty="0">
              <a:ln w="1905"/>
              <a:solidFill>
                <a:srgbClr val="FFFF00"/>
              </a:solidFill>
              <a:effectLst>
                <a:innerShdw blurRad="69850" dist="43180" dir="5400000">
                  <a:srgbClr val="000000">
                    <a:alpha val="65000"/>
                  </a:srgbClr>
                </a:inn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1645604"/>
              </p:ext>
            </p:extLst>
          </p:nvPr>
        </p:nvGraphicFramePr>
        <p:xfrm>
          <a:off x="1447800" y="3781106"/>
          <a:ext cx="7086600" cy="1476693"/>
        </p:xfrm>
        <a:graphic>
          <a:graphicData uri="http://schemas.openxmlformats.org/drawingml/2006/table">
            <a:tbl>
              <a:tblPr firstRow="1" firstCol="1" bandRow="1">
                <a:tableStyleId>{5C22544A-7EE6-4342-B048-85BDC9FD1C3A}</a:tableStyleId>
              </a:tblPr>
              <a:tblGrid>
                <a:gridCol w="1337968"/>
                <a:gridCol w="5748632"/>
              </a:tblGrid>
              <a:tr h="1476693">
                <a:tc>
                  <a:txBody>
                    <a:bodyPr/>
                    <a:lstStyle/>
                    <a:p>
                      <a:pPr marL="0" marR="0">
                        <a:spcBef>
                          <a:spcPts val="300"/>
                        </a:spcBef>
                        <a:spcAft>
                          <a:spcPts val="300"/>
                        </a:spcAft>
                      </a:pPr>
                      <a:endParaRPr lang="en-US" sz="2800" spc="-15" dirty="0">
                        <a:effectLst/>
                        <a:latin typeface="Calibri"/>
                        <a:ea typeface="Times New Roman"/>
                        <a:cs typeface="Times New Roman"/>
                      </a:endParaRPr>
                    </a:p>
                  </a:txBody>
                  <a:tcPr marL="68580" marR="68580" marT="0" marB="0" anchor="ctr"/>
                </a:tc>
                <a:tc>
                  <a:txBody>
                    <a:bodyPr/>
                    <a:lstStyle/>
                    <a:p>
                      <a:pPr marL="0" marR="0">
                        <a:spcBef>
                          <a:spcPts val="0"/>
                        </a:spcBef>
                        <a:spcAft>
                          <a:spcPts val="600"/>
                        </a:spcAft>
                      </a:pPr>
                      <a:r>
                        <a:rPr lang="en-US" sz="2800" spc="-15" dirty="0">
                          <a:effectLst/>
                        </a:rPr>
                        <a:t>Neither </a:t>
                      </a:r>
                      <a:r>
                        <a:rPr lang="en-US" sz="2800" spc="-15" dirty="0" smtClean="0">
                          <a:effectLst/>
                        </a:rPr>
                        <a:t>the manual </a:t>
                      </a:r>
                      <a:r>
                        <a:rPr lang="en-US" sz="2800" spc="-15" dirty="0">
                          <a:effectLst/>
                        </a:rPr>
                        <a:t>nor the </a:t>
                      </a:r>
                      <a:r>
                        <a:rPr lang="en-US" sz="2800" spc="-15" dirty="0" smtClean="0">
                          <a:effectLst/>
                        </a:rPr>
                        <a:t>e-training </a:t>
                      </a:r>
                      <a:r>
                        <a:rPr lang="en-US" sz="2800" spc="-15" dirty="0">
                          <a:effectLst/>
                        </a:rPr>
                        <a:t>is intended as substitutes for actual contract documents.</a:t>
                      </a:r>
                      <a:endParaRPr lang="en-US" sz="2800" spc="-15" dirty="0">
                        <a:effectLst/>
                        <a:latin typeface="Calibri"/>
                        <a:ea typeface="Times New Roman"/>
                        <a:cs typeface="Times New Roman"/>
                      </a:endParaRPr>
                    </a:p>
                  </a:txBody>
                  <a:tcPr marL="68580" marR="68580" marT="0" marB="0" anchor="ctr"/>
                </a:tc>
              </a:tr>
            </a:tbl>
          </a:graphicData>
        </a:graphic>
      </p:graphicFrame>
      <p:pic>
        <p:nvPicPr>
          <p:cNvPr id="1025" name="Picture 5" descr="MC900442128[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24000" y="3962400"/>
            <a:ext cx="1095375" cy="1095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259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500"/>
                            </p:stCondLst>
                            <p:childTnLst>
                              <p:par>
                                <p:cTn id="29" presetID="45" presetClass="entr" presetSubtype="0" fill="hold" nodeType="afterEffect">
                                  <p:stCondLst>
                                    <p:cond delay="0"/>
                                  </p:stCondLst>
                                  <p:childTnLst>
                                    <p:set>
                                      <p:cBhvr>
                                        <p:cTn id="30" dur="1" fill="hold">
                                          <p:stCondLst>
                                            <p:cond delay="0"/>
                                          </p:stCondLst>
                                        </p:cTn>
                                        <p:tgtEl>
                                          <p:spTgt spid="1025"/>
                                        </p:tgtEl>
                                        <p:attrNameLst>
                                          <p:attrName>style.visibility</p:attrName>
                                        </p:attrNameLst>
                                      </p:cBhvr>
                                      <p:to>
                                        <p:strVal val="visible"/>
                                      </p:to>
                                    </p:set>
                                    <p:animEffect transition="in" filter="fade">
                                      <p:cBhvr>
                                        <p:cTn id="31" dur="2000"/>
                                        <p:tgtEl>
                                          <p:spTgt spid="1025"/>
                                        </p:tgtEl>
                                      </p:cBhvr>
                                    </p:animEffect>
                                    <p:anim calcmode="lin" valueType="num">
                                      <p:cBhvr>
                                        <p:cTn id="32" dur="2000" fill="hold"/>
                                        <p:tgtEl>
                                          <p:spTgt spid="1025"/>
                                        </p:tgtEl>
                                        <p:attrNameLst>
                                          <p:attrName>ppt_w</p:attrName>
                                        </p:attrNameLst>
                                      </p:cBhvr>
                                      <p:tavLst>
                                        <p:tav tm="0" fmla="#ppt_w*sin(2.5*pi*$)">
                                          <p:val>
                                            <p:fltVal val="0"/>
                                          </p:val>
                                        </p:tav>
                                        <p:tav tm="100000">
                                          <p:val>
                                            <p:fltVal val="1"/>
                                          </p:val>
                                        </p:tav>
                                      </p:tavLst>
                                    </p:anim>
                                    <p:anim calcmode="lin" valueType="num">
                                      <p:cBhvr>
                                        <p:cTn id="33" dur="2000" fill="hold"/>
                                        <p:tgtEl>
                                          <p:spTgt spid="10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a:t>
            </a:r>
            <a:endParaRPr lang="en-US" dirty="0"/>
          </a:p>
        </p:txBody>
      </p:sp>
      <p:sp>
        <p:nvSpPr>
          <p:cNvPr id="3" name="Content Placeholder 2"/>
          <p:cNvSpPr>
            <a:spLocks noGrp="1"/>
          </p:cNvSpPr>
          <p:nvPr>
            <p:ph idx="1"/>
          </p:nvPr>
        </p:nvSpPr>
        <p:spPr/>
        <p:txBody>
          <a:bodyPr>
            <a:normAutofit/>
          </a:bodyPr>
          <a:lstStyle/>
          <a:p>
            <a:r>
              <a:rPr lang="en-US" dirty="0" smtClean="0"/>
              <a:t>Traffic signal projects must comply with contract documents</a:t>
            </a:r>
          </a:p>
          <a:p>
            <a:pPr lvl="1"/>
            <a:r>
              <a:rPr lang="en-US" dirty="0" smtClean="0"/>
              <a:t>Specifications</a:t>
            </a:r>
          </a:p>
          <a:p>
            <a:pPr lvl="1"/>
            <a:r>
              <a:rPr lang="en-US" dirty="0" smtClean="0"/>
              <a:t>Plans</a:t>
            </a:r>
          </a:p>
          <a:p>
            <a:pPr lvl="1"/>
            <a:r>
              <a:rPr lang="en-US" dirty="0" smtClean="0"/>
              <a:t>Standard Drawings</a:t>
            </a:r>
          </a:p>
          <a:p>
            <a:pPr lvl="1"/>
            <a:r>
              <a:rPr lang="en-US" dirty="0" smtClean="0"/>
              <a:t>Etc.</a:t>
            </a:r>
            <a:endParaRPr lang="en-US" dirty="0"/>
          </a:p>
        </p:txBody>
      </p:sp>
      <p:pic>
        <p:nvPicPr>
          <p:cNvPr id="2051" name="Picture 3"/>
          <p:cNvPicPr>
            <a:picLocks noChangeAspect="1" noChangeArrowheads="1"/>
          </p:cNvPicPr>
          <p:nvPr>
            <p:custDataLst>
              <p:tags r:id="rId2"/>
            </p:custDataLst>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71800" y="4666452"/>
            <a:ext cx="2791777"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992081" y="4668224"/>
            <a:ext cx="2799849"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custDataLst>
              <p:tags r:id="rId4"/>
            </p:custDataLst>
          </p:nvPr>
        </p:nvPicPr>
        <p:blipFill>
          <a:blip r:embed="rId13" cstate="print">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19200" y="4666452"/>
            <a:ext cx="1548300"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998369" y="4666452"/>
            <a:ext cx="3071203"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219200" y="4666452"/>
            <a:ext cx="1560643"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981154" y="4648200"/>
            <a:ext cx="3086645"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1.2</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6893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wipe(left)">
                                      <p:cBhvr>
                                        <p:cTn id="24" dur="500"/>
                                        <p:tgtEl>
                                          <p:spTgt spid="205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ipe(left)">
                                      <p:cBhvr>
                                        <p:cTn id="28" dur="500"/>
                                        <p:tgtEl>
                                          <p:spTgt spid="2051"/>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wipe(left)">
                                      <p:cBhvr>
                                        <p:cTn id="32" dur="500"/>
                                        <p:tgtEl>
                                          <p:spTgt spid="2054"/>
                                        </p:tgtEl>
                                      </p:cBhvr>
                                    </p:animEffect>
                                  </p:childTnLst>
                                </p:cTn>
                              </p:par>
                            </p:childTnLst>
                          </p:cTn>
                        </p:par>
                        <p:par>
                          <p:cTn id="33" fill="hold">
                            <p:stCondLst>
                              <p:cond delay="3500"/>
                            </p:stCondLst>
                            <p:childTnLst>
                              <p:par>
                                <p:cTn id="34" presetID="22" presetClass="entr" presetSubtype="8" fill="hold" nodeType="afterEffect">
                                  <p:stCondLst>
                                    <p:cond delay="4000"/>
                                  </p:stCondLst>
                                  <p:childTnLst>
                                    <p:set>
                                      <p:cBhvr>
                                        <p:cTn id="35" dur="1" fill="hold">
                                          <p:stCondLst>
                                            <p:cond delay="0"/>
                                          </p:stCondLst>
                                        </p:cTn>
                                        <p:tgtEl>
                                          <p:spTgt spid="2050"/>
                                        </p:tgtEl>
                                        <p:attrNameLst>
                                          <p:attrName>style.visibility</p:attrName>
                                        </p:attrNameLst>
                                      </p:cBhvr>
                                      <p:to>
                                        <p:strVal val="visible"/>
                                      </p:to>
                                    </p:set>
                                    <p:animEffect transition="in" filter="wipe(left)">
                                      <p:cBhvr>
                                        <p:cTn id="36" dur="500"/>
                                        <p:tgtEl>
                                          <p:spTgt spid="2050"/>
                                        </p:tgtEl>
                                      </p:cBhvr>
                                    </p:animEffect>
                                  </p:childTnLst>
                                </p:cTn>
                              </p:par>
                            </p:childTnLst>
                          </p:cTn>
                        </p:par>
                        <p:par>
                          <p:cTn id="37" fill="hold">
                            <p:stCondLst>
                              <p:cond delay="8000"/>
                            </p:stCondLst>
                            <p:childTnLst>
                              <p:par>
                                <p:cTn id="38" presetID="22" presetClass="entr" presetSubtype="8" fill="hold" nodeType="afterEffect">
                                  <p:stCondLst>
                                    <p:cond delay="500"/>
                                  </p:stCondLst>
                                  <p:childTnLst>
                                    <p:set>
                                      <p:cBhvr>
                                        <p:cTn id="39" dur="1" fill="hold">
                                          <p:stCondLst>
                                            <p:cond delay="0"/>
                                          </p:stCondLst>
                                        </p:cTn>
                                        <p:tgtEl>
                                          <p:spTgt spid="2052"/>
                                        </p:tgtEl>
                                        <p:attrNameLst>
                                          <p:attrName>style.visibility</p:attrName>
                                        </p:attrNameLst>
                                      </p:cBhvr>
                                      <p:to>
                                        <p:strVal val="visible"/>
                                      </p:to>
                                    </p:set>
                                    <p:animEffect transition="in" filter="wipe(left)">
                                      <p:cBhvr>
                                        <p:cTn id="40" dur="500"/>
                                        <p:tgtEl>
                                          <p:spTgt spid="2052"/>
                                        </p:tgtEl>
                                      </p:cBhvr>
                                    </p:animEffect>
                                  </p:childTnLst>
                                </p:cTn>
                              </p:par>
                            </p:childTnLst>
                          </p:cTn>
                        </p:par>
                        <p:par>
                          <p:cTn id="41" fill="hold">
                            <p:stCondLst>
                              <p:cond delay="9000"/>
                            </p:stCondLst>
                            <p:childTnLst>
                              <p:par>
                                <p:cTn id="42" presetID="22" presetClass="entr" presetSubtype="8" fill="hold" nodeType="afterEffect">
                                  <p:stCondLst>
                                    <p:cond delay="500"/>
                                  </p:stCondLst>
                                  <p:childTnLst>
                                    <p:set>
                                      <p:cBhvr>
                                        <p:cTn id="43" dur="1" fill="hold">
                                          <p:stCondLst>
                                            <p:cond delay="0"/>
                                          </p:stCondLst>
                                        </p:cTn>
                                        <p:tgtEl>
                                          <p:spTgt spid="2055"/>
                                        </p:tgtEl>
                                        <p:attrNameLst>
                                          <p:attrName>style.visibility</p:attrName>
                                        </p:attrNameLst>
                                      </p:cBhvr>
                                      <p:to>
                                        <p:strVal val="visible"/>
                                      </p:to>
                                    </p:set>
                                    <p:animEffect transition="in" filter="wipe(left)">
                                      <p:cBhvr>
                                        <p:cTn id="44"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a:xfrm>
            <a:off x="1295400" y="1433648"/>
            <a:ext cx="7620000" cy="6001643"/>
          </a:xfrm>
        </p:spPr>
        <p:txBody>
          <a:bodyPr>
            <a:spAutoFit/>
          </a:bodyPr>
          <a:lstStyle/>
          <a:p>
            <a:pPr lvl="0"/>
            <a:r>
              <a:rPr lang="en-US" dirty="0"/>
              <a:t>Locate applicable traffic signal catalog </a:t>
            </a:r>
            <a:r>
              <a:rPr lang="en-US" dirty="0" smtClean="0"/>
              <a:t>cuts / specifications</a:t>
            </a:r>
            <a:endParaRPr lang="en-US" dirty="0"/>
          </a:p>
          <a:p>
            <a:pPr lvl="0"/>
            <a:r>
              <a:rPr lang="en-US" dirty="0"/>
              <a:t>Describe the applicable traffic signal proprietary approvals</a:t>
            </a:r>
          </a:p>
          <a:p>
            <a:pPr lvl="0"/>
            <a:r>
              <a:rPr lang="en-US" dirty="0"/>
              <a:t>List the traffic signal product approvals process</a:t>
            </a:r>
          </a:p>
          <a:p>
            <a:r>
              <a:rPr lang="en-US" dirty="0"/>
              <a:t>List the important sections of Publication 408 (Specifications) and its requirements</a:t>
            </a:r>
          </a:p>
          <a:p>
            <a:endParaRPr lang="en-US" dirty="0" smtClean="0"/>
          </a:p>
          <a:p>
            <a:endParaRPr lang="en-US" dirty="0"/>
          </a:p>
        </p:txBody>
      </p:sp>
      <p:sp>
        <p:nvSpPr>
          <p:cNvPr id="4" name="Rectangle 3"/>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1.4</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22150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normAutofit/>
          </a:bodyPr>
          <a:lstStyle/>
          <a:p>
            <a:pPr lvl="0"/>
            <a:r>
              <a:rPr lang="en-US" dirty="0"/>
              <a:t>Understand and navigate Publication 669 (Traffic Signal Inspection Pocket Guide)</a:t>
            </a:r>
          </a:p>
          <a:p>
            <a:pPr lvl="0"/>
            <a:r>
              <a:rPr lang="en-US" dirty="0"/>
              <a:t>Traffic signal testing procedures</a:t>
            </a:r>
          </a:p>
          <a:p>
            <a:pPr lvl="0"/>
            <a:r>
              <a:rPr lang="en-US" dirty="0"/>
              <a:t>Develop and modify a traffic signal inspection Form</a:t>
            </a:r>
          </a:p>
          <a:p>
            <a:endParaRPr lang="en-US" dirty="0" smtClean="0"/>
          </a:p>
          <a:p>
            <a:endParaRPr lang="en-US" dirty="0"/>
          </a:p>
        </p:txBody>
      </p:sp>
    </p:spTree>
    <p:custDataLst>
      <p:tags r:id="rId1"/>
    </p:custDataLst>
    <p:extLst>
      <p:ext uri="{BB962C8B-B14F-4D97-AF65-F5344CB8AC3E}">
        <p14:creationId xmlns:p14="http://schemas.microsoft.com/office/powerpoint/2010/main" val="209414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a:t>
            </a:r>
            <a:r>
              <a:rPr lang="en-US" dirty="0"/>
              <a:t>Signal Portal Website</a:t>
            </a:r>
          </a:p>
        </p:txBody>
      </p:sp>
      <p:sp>
        <p:nvSpPr>
          <p:cNvPr id="3" name="Content Placeholder 2"/>
          <p:cNvSpPr>
            <a:spLocks noGrp="1"/>
          </p:cNvSpPr>
          <p:nvPr>
            <p:ph idx="1"/>
          </p:nvPr>
        </p:nvSpPr>
        <p:spPr/>
        <p:txBody>
          <a:bodyPr/>
          <a:lstStyle/>
          <a:p>
            <a:r>
              <a:rPr lang="en-US" smtClean="0"/>
              <a:t>Traffic Signal Portal Website</a:t>
            </a:r>
            <a:endParaRPr lang="en-US" dirty="0"/>
          </a:p>
        </p:txBody>
      </p:sp>
      <p:pic>
        <p:nvPicPr>
          <p:cNvPr id="5" name="Picture 4">
            <a:hlinkClick r:id="rId5"/>
          </p:cNvPr>
          <p:cNvPicPr/>
          <p:nvPr>
            <p:custDataLst>
              <p:tags r:id="rId2"/>
            </p:custDataLst>
          </p:nvPr>
        </p:nvPicPr>
        <p:blipFill>
          <a:blip r:embed="rId6"/>
          <a:stretch>
            <a:fillRect/>
          </a:stretch>
        </p:blipFill>
        <p:spPr>
          <a:xfrm>
            <a:off x="2209800" y="2209800"/>
            <a:ext cx="551195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1.5</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13920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Course Player Navigation</a:t>
            </a:r>
            <a:endParaRPr lang="en-US" dirty="0"/>
          </a:p>
        </p:txBody>
      </p:sp>
      <p:pic>
        <p:nvPicPr>
          <p:cNvPr id="9"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465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a:t>
            </a:r>
            <a:r>
              <a:rPr lang="en-US" dirty="0"/>
              <a:t>of the Inspector</a:t>
            </a:r>
          </a:p>
        </p:txBody>
      </p:sp>
      <p:sp>
        <p:nvSpPr>
          <p:cNvPr id="3" name="Content Placeholder 2"/>
          <p:cNvSpPr>
            <a:spLocks noGrp="1"/>
          </p:cNvSpPr>
          <p:nvPr>
            <p:ph idx="1"/>
          </p:nvPr>
        </p:nvSpPr>
        <p:spPr>
          <a:xfrm>
            <a:off x="1295400" y="1433648"/>
            <a:ext cx="6858000" cy="6543330"/>
          </a:xfrm>
        </p:spPr>
        <p:txBody>
          <a:bodyPr>
            <a:spAutoFit/>
          </a:bodyPr>
          <a:lstStyle/>
          <a:p>
            <a:r>
              <a:rPr lang="en-US" dirty="0"/>
              <a:t>Work with the </a:t>
            </a:r>
            <a:r>
              <a:rPr lang="en-US" dirty="0" smtClean="0"/>
              <a:t>contractor</a:t>
            </a:r>
          </a:p>
          <a:p>
            <a:pPr lvl="1"/>
            <a:r>
              <a:rPr lang="en-US" dirty="0" smtClean="0"/>
              <a:t>Ensure completed safely</a:t>
            </a:r>
          </a:p>
          <a:p>
            <a:pPr lvl="1"/>
            <a:r>
              <a:rPr lang="en-US" dirty="0" smtClean="0"/>
              <a:t>Proper protection of employees</a:t>
            </a:r>
          </a:p>
          <a:p>
            <a:r>
              <a:rPr lang="en-US" dirty="0" smtClean="0"/>
              <a:t>Verify work done according to contract documents</a:t>
            </a:r>
          </a:p>
          <a:p>
            <a:r>
              <a:rPr lang="en-US" dirty="0" smtClean="0"/>
              <a:t>Coordination of work and utilities</a:t>
            </a:r>
          </a:p>
          <a:p>
            <a:r>
              <a:rPr lang="en-US" dirty="0" smtClean="0"/>
              <a:t>For Department projects, coordinate </a:t>
            </a:r>
            <a:r>
              <a:rPr lang="en-US" dirty="0"/>
              <a:t>with the District </a:t>
            </a:r>
            <a:r>
              <a:rPr lang="en-US" dirty="0" smtClean="0"/>
              <a:t>Traffic </a:t>
            </a:r>
            <a:r>
              <a:rPr lang="en-US" dirty="0"/>
              <a:t>Unit </a:t>
            </a:r>
            <a:r>
              <a:rPr lang="en-US" dirty="0" smtClean="0"/>
              <a:t>for changes to structure locations</a:t>
            </a:r>
          </a:p>
          <a:p>
            <a:endParaRPr lang="en-US" dirty="0" smtClean="0"/>
          </a:p>
          <a:p>
            <a:endParaRPr lang="en-US" dirty="0"/>
          </a:p>
        </p:txBody>
      </p:sp>
      <p:pic>
        <p:nvPicPr>
          <p:cNvPr id="4099" name="Picture 3" descr="C:\Users\John\AppData\Local\Microsoft\Windows\Temporary Internet Files\Content.IE5\30B4DSN3\MM900282788[1].gif"/>
          <p:cNvPicPr>
            <a:picLocks noChangeAspect="1" noChangeArrowheads="1" noCrop="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696200" y="2057400"/>
            <a:ext cx="127635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1.6</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45162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0" presetClass="path" presetSubtype="0" accel="50000" decel="50000" fill="hold" nodeType="afterEffect">
                                  <p:stCondLst>
                                    <p:cond delay="0"/>
                                  </p:stCondLst>
                                  <p:childTnLst>
                                    <p:animMotion origin="layout" path="M -0.96858 0.02176 L -0.84879 0.1287 L -0.68854 0.38287 L -0.57101 0.51019 L -0.50104 0.48982 L -0.2941 0.47292 L -0.19757 0.43102 L -0.16736 0.29607 L -0.08143 0.14421 L 1.66667E-6 -1.85185E-6 " pathEditMode="relative" ptsTypes="AAAAAAAAAA">
                                      <p:cBhvr>
                                        <p:cTn id="23" dur="5000" fill="hold"/>
                                        <p:tgtEl>
                                          <p:spTgt spid="4099"/>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a:t>
            </a:r>
            <a:r>
              <a:rPr lang="en-US" dirty="0"/>
              <a:t>of the Inspector</a:t>
            </a:r>
          </a:p>
        </p:txBody>
      </p:sp>
      <p:sp>
        <p:nvSpPr>
          <p:cNvPr id="3" name="Content Placeholder 2"/>
          <p:cNvSpPr>
            <a:spLocks noGrp="1"/>
          </p:cNvSpPr>
          <p:nvPr>
            <p:ph idx="1"/>
          </p:nvPr>
        </p:nvSpPr>
        <p:spPr>
          <a:xfrm>
            <a:off x="1295400" y="1433648"/>
            <a:ext cx="6400800" cy="5275373"/>
          </a:xfrm>
        </p:spPr>
        <p:txBody>
          <a:bodyPr>
            <a:normAutofit/>
          </a:bodyPr>
          <a:lstStyle/>
          <a:p>
            <a:r>
              <a:rPr lang="en-US" dirty="0"/>
              <a:t>For </a:t>
            </a:r>
            <a:r>
              <a:rPr lang="en-US" dirty="0" smtClean="0"/>
              <a:t>HOP </a:t>
            </a:r>
            <a:r>
              <a:rPr lang="en-US" dirty="0"/>
              <a:t>projects, coordinate with </a:t>
            </a:r>
            <a:r>
              <a:rPr lang="en-US" dirty="0" smtClean="0"/>
              <a:t>municipality for changes of item locations</a:t>
            </a:r>
          </a:p>
          <a:p>
            <a:r>
              <a:rPr lang="en-US" dirty="0" smtClean="0"/>
              <a:t>Verify setup prior to “Turn-on”</a:t>
            </a:r>
          </a:p>
          <a:p>
            <a:r>
              <a:rPr lang="en-US" dirty="0" smtClean="0"/>
              <a:t>Monitor and record changes</a:t>
            </a:r>
          </a:p>
          <a:p>
            <a:r>
              <a:rPr lang="en-US" dirty="0" smtClean="0"/>
              <a:t>Verify materials on CS-201 used</a:t>
            </a:r>
            <a:endParaRPr lang="en-US" dirty="0"/>
          </a:p>
        </p:txBody>
      </p:sp>
      <p:pic>
        <p:nvPicPr>
          <p:cNvPr id="4099" name="Picture 3" descr="C:\Users\John\AppData\Local\Microsoft\Windows\Temporary Internet Files\Content.IE5\30B4DSN3\MM900282788[1].gif"/>
          <p:cNvPicPr>
            <a:picLocks noChangeAspect="1" noChangeArrowheads="1" noCrop="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696200" y="2057400"/>
            <a:ext cx="1276350" cy="1219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619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a:t>
            </a:r>
            <a:r>
              <a:rPr lang="en-US" dirty="0"/>
              <a:t>of the Inspector</a:t>
            </a:r>
          </a:p>
        </p:txBody>
      </p:sp>
      <p:sp>
        <p:nvSpPr>
          <p:cNvPr id="3" name="Content Placeholder 2"/>
          <p:cNvSpPr>
            <a:spLocks noGrp="1"/>
          </p:cNvSpPr>
          <p:nvPr>
            <p:ph idx="1"/>
          </p:nvPr>
        </p:nvSpPr>
        <p:spPr/>
        <p:txBody>
          <a:bodyPr/>
          <a:lstStyle/>
          <a:p>
            <a:r>
              <a:rPr lang="en-US" dirty="0" smtClean="0"/>
              <a:t>From Publication 408, Section 105.11</a:t>
            </a:r>
          </a:p>
          <a:p>
            <a:pPr lvl="1"/>
            <a:endParaRPr lang="en-US" dirty="0"/>
          </a:p>
        </p:txBody>
      </p:sp>
      <p:pic>
        <p:nvPicPr>
          <p:cNvPr id="7" name="Picture 2"/>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49256" y="2275366"/>
            <a:ext cx="3334101" cy="4297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PTShape_0"/>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3399000" y="2255520"/>
            <a:ext cx="3284357" cy="4297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657600" y="5257800"/>
            <a:ext cx="2819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32374" y="2667000"/>
            <a:ext cx="8571564" cy="23936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ustDataLst>
      <p:tags r:id="rId1"/>
    </p:custDataLst>
    <p:extLst>
      <p:ext uri="{BB962C8B-B14F-4D97-AF65-F5344CB8AC3E}">
        <p14:creationId xmlns:p14="http://schemas.microsoft.com/office/powerpoint/2010/main" val="365858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left)">
                                      <p:cBhvr>
                                        <p:cTn id="11" dur="500"/>
                                        <p:tgtEl>
                                          <p:spTgt spid="512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500"/>
                                  </p:stCondLst>
                                  <p:childTnLst>
                                    <p:set>
                                      <p:cBhvr>
                                        <p:cTn id="20" dur="1" fill="hold">
                                          <p:stCondLst>
                                            <p:cond delay="0"/>
                                          </p:stCondLst>
                                        </p:cTn>
                                        <p:tgtEl>
                                          <p:spTgt spid="5123"/>
                                        </p:tgtEl>
                                        <p:attrNameLst>
                                          <p:attrName>style.visibility</p:attrName>
                                        </p:attrNameLst>
                                      </p:cBhvr>
                                      <p:to>
                                        <p:strVal val="visible"/>
                                      </p:to>
                                    </p:set>
                                    <p:anim calcmode="lin" valueType="num">
                                      <p:cBhvr>
                                        <p:cTn id="21" dur="500" fill="hold"/>
                                        <p:tgtEl>
                                          <p:spTgt spid="5123"/>
                                        </p:tgtEl>
                                        <p:attrNameLst>
                                          <p:attrName>ppt_w</p:attrName>
                                        </p:attrNameLst>
                                      </p:cBhvr>
                                      <p:tavLst>
                                        <p:tav tm="0">
                                          <p:val>
                                            <p:fltVal val="0"/>
                                          </p:val>
                                        </p:tav>
                                        <p:tav tm="100000">
                                          <p:val>
                                            <p:strVal val="#ppt_w"/>
                                          </p:val>
                                        </p:tav>
                                      </p:tavLst>
                                    </p:anim>
                                    <p:anim calcmode="lin" valueType="num">
                                      <p:cBhvr>
                                        <p:cTn id="22" dur="500" fill="hold"/>
                                        <p:tgtEl>
                                          <p:spTgt spid="5123"/>
                                        </p:tgtEl>
                                        <p:attrNameLst>
                                          <p:attrName>ppt_h</p:attrName>
                                        </p:attrNameLst>
                                      </p:cBhvr>
                                      <p:tavLst>
                                        <p:tav tm="0">
                                          <p:val>
                                            <p:fltVal val="0"/>
                                          </p:val>
                                        </p:tav>
                                        <p:tav tm="100000">
                                          <p:val>
                                            <p:strVal val="#ppt_h"/>
                                          </p:val>
                                        </p:tav>
                                      </p:tavLst>
                                    </p:anim>
                                    <p:animEffect transition="in" filter="fade">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Responsibilities </a:t>
            </a:r>
            <a:r>
              <a:rPr lang="en-US" dirty="0"/>
              <a:t>of the Contractor</a:t>
            </a:r>
          </a:p>
        </p:txBody>
      </p:sp>
      <p:sp>
        <p:nvSpPr>
          <p:cNvPr id="3" name="Content Placeholder 2"/>
          <p:cNvSpPr>
            <a:spLocks noGrp="1"/>
          </p:cNvSpPr>
          <p:nvPr>
            <p:ph idx="1"/>
          </p:nvPr>
        </p:nvSpPr>
        <p:spPr>
          <a:xfrm>
            <a:off x="1295399" y="1433648"/>
            <a:ext cx="7696199" cy="5275373"/>
          </a:xfrm>
        </p:spPr>
        <p:txBody>
          <a:bodyPr>
            <a:normAutofit/>
          </a:bodyPr>
          <a:lstStyle/>
          <a:p>
            <a:r>
              <a:rPr lang="en-US" dirty="0"/>
              <a:t>From Publication 408, Section </a:t>
            </a:r>
            <a:r>
              <a:rPr lang="en-US" dirty="0" smtClean="0"/>
              <a:t>105.05</a:t>
            </a:r>
            <a:endParaRPr lang="en-US" dirty="0"/>
          </a:p>
          <a:p>
            <a:endParaRPr lang="en-US" dirty="0" smtClean="0"/>
          </a:p>
          <a:p>
            <a:endParaRPr lang="en-US" dirty="0"/>
          </a:p>
        </p:txBody>
      </p:sp>
      <p:pic>
        <p:nvPicPr>
          <p:cNvPr id="4098" name="Picture 2" descr="C:\Users\John\AppData\Local\Microsoft\Windows\Temporary Internet Files\Content.IE5\Q1AH3QUP\MM900337016[1].gif"/>
          <p:cNvPicPr>
            <a:picLocks noChangeAspect="1" noChangeArrowheads="1" noCrop="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696200" y="3667079"/>
            <a:ext cx="1219815" cy="1514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PTShape_0"/>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349256" y="2275366"/>
            <a:ext cx="3334101" cy="4297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PTShape_1"/>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397400" y="2275365"/>
            <a:ext cx="3308200" cy="4297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3641800" y="2971800"/>
            <a:ext cx="2819400"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458718" y="1219200"/>
            <a:ext cx="7115175" cy="4695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2" name="Rectangle 11"/>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1.7</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302802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p:cTn id="23" dur="1000" fill="hold"/>
                                        <p:tgtEl>
                                          <p:spTgt spid="4098"/>
                                        </p:tgtEl>
                                        <p:attrNameLst>
                                          <p:attrName>ppt_w</p:attrName>
                                        </p:attrNameLst>
                                      </p:cBhvr>
                                      <p:tavLst>
                                        <p:tav tm="0">
                                          <p:val>
                                            <p:fltVal val="0"/>
                                          </p:val>
                                        </p:tav>
                                        <p:tav tm="100000">
                                          <p:val>
                                            <p:strVal val="#ppt_w"/>
                                          </p:val>
                                        </p:tav>
                                      </p:tavLst>
                                    </p:anim>
                                    <p:anim calcmode="lin" valueType="num">
                                      <p:cBhvr>
                                        <p:cTn id="24" dur="1000" fill="hold"/>
                                        <p:tgtEl>
                                          <p:spTgt spid="4098"/>
                                        </p:tgtEl>
                                        <p:attrNameLst>
                                          <p:attrName>ppt_h</p:attrName>
                                        </p:attrNameLst>
                                      </p:cBhvr>
                                      <p:tavLst>
                                        <p:tav tm="0">
                                          <p:val>
                                            <p:fltVal val="0"/>
                                          </p:val>
                                        </p:tav>
                                        <p:tav tm="100000">
                                          <p:val>
                                            <p:strVal val="#ppt_h"/>
                                          </p:val>
                                        </p:tav>
                                      </p:tavLst>
                                    </p:anim>
                                    <p:anim calcmode="lin" valueType="num">
                                      <p:cBhvr>
                                        <p:cTn id="25" dur="1000" fill="hold"/>
                                        <p:tgtEl>
                                          <p:spTgt spid="4098"/>
                                        </p:tgtEl>
                                        <p:attrNameLst>
                                          <p:attrName>style.rotation</p:attrName>
                                        </p:attrNameLst>
                                      </p:cBhvr>
                                      <p:tavLst>
                                        <p:tav tm="0">
                                          <p:val>
                                            <p:fltVal val="90"/>
                                          </p:val>
                                        </p:tav>
                                        <p:tav tm="100000">
                                          <p:val>
                                            <p:fltVal val="0"/>
                                          </p:val>
                                        </p:tav>
                                      </p:tavLst>
                                    </p:anim>
                                    <p:animEffect transition="in" filter="fade">
                                      <p:cBhvr>
                                        <p:cTn id="26" dur="1000"/>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2" fill="hold" nodeType="clickEffect">
                                  <p:stCondLst>
                                    <p:cond delay="0"/>
                                  </p:stCondLst>
                                  <p:childTnLst>
                                    <p:animEffect transition="out" filter="wipe(right)">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wipe(left)">
                                      <p:cBhvr>
                                        <p:cTn id="35" dur="500"/>
                                        <p:tgtEl>
                                          <p:spTgt spid="6146"/>
                                        </p:tgtEl>
                                      </p:cBhvr>
                                    </p:animEffect>
                                  </p:childTnLst>
                                </p:cTn>
                              </p:par>
                            </p:childTnLst>
                          </p:cTn>
                        </p:par>
                        <p:par>
                          <p:cTn id="36" fill="hold">
                            <p:stCondLst>
                              <p:cond delay="1000"/>
                            </p:stCondLst>
                            <p:childTnLst>
                              <p:par>
                                <p:cTn id="37" presetID="53" presetClass="entr" presetSubtype="16"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2000"/>
                            </p:stCondLst>
                            <p:childTnLst>
                              <p:par>
                                <p:cTn id="43" presetID="53" presetClass="entr" presetSubtype="16" fill="hold" nodeType="afterEffect">
                                  <p:stCondLst>
                                    <p:cond delay="500"/>
                                  </p:stCondLst>
                                  <p:childTnLst>
                                    <p:set>
                                      <p:cBhvr>
                                        <p:cTn id="44" dur="1" fill="hold">
                                          <p:stCondLst>
                                            <p:cond delay="0"/>
                                          </p:stCondLst>
                                        </p:cTn>
                                        <p:tgtEl>
                                          <p:spTgt spid="6147"/>
                                        </p:tgtEl>
                                        <p:attrNameLst>
                                          <p:attrName>style.visibility</p:attrName>
                                        </p:attrNameLst>
                                      </p:cBhvr>
                                      <p:to>
                                        <p:strVal val="visible"/>
                                      </p:to>
                                    </p:set>
                                    <p:anim calcmode="lin" valueType="num">
                                      <p:cBhvr>
                                        <p:cTn id="45" dur="500" fill="hold"/>
                                        <p:tgtEl>
                                          <p:spTgt spid="6147"/>
                                        </p:tgtEl>
                                        <p:attrNameLst>
                                          <p:attrName>ppt_w</p:attrName>
                                        </p:attrNameLst>
                                      </p:cBhvr>
                                      <p:tavLst>
                                        <p:tav tm="0">
                                          <p:val>
                                            <p:fltVal val="0"/>
                                          </p:val>
                                        </p:tav>
                                        <p:tav tm="100000">
                                          <p:val>
                                            <p:strVal val="#ppt_w"/>
                                          </p:val>
                                        </p:tav>
                                      </p:tavLst>
                                    </p:anim>
                                    <p:anim calcmode="lin" valueType="num">
                                      <p:cBhvr>
                                        <p:cTn id="46" dur="500" fill="hold"/>
                                        <p:tgtEl>
                                          <p:spTgt spid="6147"/>
                                        </p:tgtEl>
                                        <p:attrNameLst>
                                          <p:attrName>ppt_h</p:attrName>
                                        </p:attrNameLst>
                                      </p:cBhvr>
                                      <p:tavLst>
                                        <p:tav tm="0">
                                          <p:val>
                                            <p:fltVal val="0"/>
                                          </p:val>
                                        </p:tav>
                                        <p:tav tm="100000">
                                          <p:val>
                                            <p:strVal val="#ppt_h"/>
                                          </p:val>
                                        </p:tav>
                                      </p:tavLst>
                                    </p:anim>
                                    <p:animEffect transition="in" filter="fade">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Responsibilities </a:t>
            </a:r>
            <a:r>
              <a:rPr lang="en-US" sz="3200" dirty="0"/>
              <a:t>of the District Traffic Unit</a:t>
            </a:r>
          </a:p>
        </p:txBody>
      </p:sp>
      <p:sp>
        <p:nvSpPr>
          <p:cNvPr id="3" name="Content Placeholder 2"/>
          <p:cNvSpPr>
            <a:spLocks noGrp="1"/>
          </p:cNvSpPr>
          <p:nvPr>
            <p:ph idx="1"/>
          </p:nvPr>
        </p:nvSpPr>
        <p:spPr/>
        <p:txBody>
          <a:bodyPr>
            <a:normAutofit fontScale="92500" lnSpcReduction="10000"/>
          </a:bodyPr>
          <a:lstStyle/>
          <a:p>
            <a:r>
              <a:rPr lang="en-US" dirty="0" smtClean="0"/>
              <a:t>For </a:t>
            </a:r>
            <a:r>
              <a:rPr lang="en-US" dirty="0"/>
              <a:t>Department projects, </a:t>
            </a:r>
            <a:r>
              <a:rPr lang="en-US" dirty="0" smtClean="0"/>
              <a:t>support the inspector</a:t>
            </a:r>
            <a:endParaRPr lang="en-US" dirty="0"/>
          </a:p>
          <a:p>
            <a:r>
              <a:rPr lang="en-US" dirty="0" smtClean="0"/>
              <a:t>For </a:t>
            </a:r>
            <a:r>
              <a:rPr lang="en-US" dirty="0"/>
              <a:t>Department projects, </a:t>
            </a:r>
            <a:r>
              <a:rPr lang="en-US" dirty="0" smtClean="0"/>
              <a:t>technical </a:t>
            </a:r>
            <a:r>
              <a:rPr lang="en-US" dirty="0"/>
              <a:t>assistance to the Inspector </a:t>
            </a:r>
            <a:endParaRPr lang="en-US" dirty="0" smtClean="0"/>
          </a:p>
          <a:p>
            <a:r>
              <a:rPr lang="en-US" dirty="0" smtClean="0"/>
              <a:t>Work with inspector to </a:t>
            </a:r>
            <a:r>
              <a:rPr lang="en-US" dirty="0"/>
              <a:t>instruct the </a:t>
            </a:r>
            <a:r>
              <a:rPr lang="en-US" dirty="0" smtClean="0"/>
              <a:t>traffic signal contractor</a:t>
            </a:r>
            <a:endParaRPr lang="en-US" dirty="0"/>
          </a:p>
          <a:p>
            <a:r>
              <a:rPr lang="en-US" dirty="0"/>
              <a:t>Verify </a:t>
            </a:r>
            <a:r>
              <a:rPr lang="en-US" dirty="0" smtClean="0"/>
              <a:t>(with inspector) setup </a:t>
            </a:r>
            <a:r>
              <a:rPr lang="en-US" dirty="0"/>
              <a:t>prior to “Turn-on”</a:t>
            </a:r>
          </a:p>
          <a:p>
            <a:r>
              <a:rPr lang="en-US" dirty="0" smtClean="0"/>
              <a:t>Monitor </a:t>
            </a:r>
            <a:r>
              <a:rPr lang="en-US" dirty="0"/>
              <a:t>and be available for questions </a:t>
            </a:r>
            <a:r>
              <a:rPr lang="en-US" dirty="0" smtClean="0"/>
              <a:t>during 30-day </a:t>
            </a:r>
            <a:r>
              <a:rPr lang="en-US" dirty="0"/>
              <a:t>test </a:t>
            </a:r>
            <a:r>
              <a:rPr lang="en-US" dirty="0" smtClean="0"/>
              <a:t>period </a:t>
            </a:r>
            <a:endParaRPr lang="en-US" dirty="0"/>
          </a:p>
          <a:p>
            <a:r>
              <a:rPr lang="en-US" dirty="0" smtClean="0"/>
              <a:t>Review </a:t>
            </a:r>
            <a:r>
              <a:rPr lang="en-US" dirty="0"/>
              <a:t>materials submitted on </a:t>
            </a:r>
            <a:r>
              <a:rPr lang="en-US" dirty="0" smtClean="0"/>
              <a:t>CS-201</a:t>
            </a:r>
            <a:endParaRPr lang="en-US" dirty="0"/>
          </a:p>
        </p:txBody>
      </p:sp>
      <p:sp>
        <p:nvSpPr>
          <p:cNvPr id="6" name="Rectangle 5"/>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1.8</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221431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Contacts</a:t>
            </a:r>
            <a:endParaRPr lang="en-US" dirty="0"/>
          </a:p>
        </p:txBody>
      </p:sp>
      <p:sp>
        <p:nvSpPr>
          <p:cNvPr id="3" name="Content Placeholder 2"/>
          <p:cNvSpPr>
            <a:spLocks noGrp="1"/>
          </p:cNvSpPr>
          <p:nvPr>
            <p:ph idx="1"/>
          </p:nvPr>
        </p:nvSpPr>
        <p:spPr>
          <a:xfrm>
            <a:off x="1310837" y="1400912"/>
            <a:ext cx="7620000" cy="5275373"/>
          </a:xfrm>
        </p:spPr>
        <p:txBody>
          <a:bodyPr/>
          <a:lstStyle/>
          <a:p>
            <a:r>
              <a:rPr lang="en-US" dirty="0" smtClean="0"/>
              <a:t>From the Traffic Signal Portal</a:t>
            </a:r>
            <a:endParaRPr lang="en-US" dirty="0"/>
          </a:p>
        </p:txBody>
      </p:sp>
      <p:pic>
        <p:nvPicPr>
          <p:cNvPr id="1029" name="Picture 5"/>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l="1224" t="15026" r="3412" b="2479"/>
          <a:stretch/>
        </p:blipFill>
        <p:spPr bwMode="auto">
          <a:xfrm>
            <a:off x="1604196" y="1561213"/>
            <a:ext cx="7033282" cy="442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295775" y="2209800"/>
            <a:ext cx="31718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dot.state.pa.us/Portal%20Information/Traffic%20Signal%20Portal/img/contacts.png">
            <a:hlinkClick r:id="rId9"/>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03791" y="1546208"/>
            <a:ext cx="8763000" cy="4892675"/>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3143502" y="762000"/>
            <a:ext cx="2637261" cy="461665"/>
          </a:xfrm>
          <a:prstGeom prst="rect">
            <a:avLst/>
          </a:prstGeom>
          <a:noFill/>
        </p:spPr>
        <p:txBody>
          <a:bodyPr wrap="none" lIns="91440" tIns="45720" rIns="91440" bIns="45720">
            <a:spAutoFit/>
          </a:bodyPr>
          <a:lstStyle/>
          <a:p>
            <a:pPr algn="ctr"/>
            <a:r>
              <a:rPr lang="en-US" sz="2400" b="1" dirty="0" smtClean="0">
                <a:ln w="1905"/>
                <a:solidFill>
                  <a:srgbClr val="FFFF00"/>
                </a:solidFill>
                <a:effectLst>
                  <a:innerShdw blurRad="69850" dist="43180" dir="5400000">
                    <a:srgbClr val="000000">
                      <a:alpha val="65000"/>
                    </a:srgbClr>
                  </a:innerShdw>
                </a:effectLst>
              </a:rPr>
              <a:t>Manual </a:t>
            </a:r>
            <a:r>
              <a:rPr lang="en-US" sz="2400" b="1" cap="none" spc="0" dirty="0" smtClean="0">
                <a:ln w="1905"/>
                <a:solidFill>
                  <a:srgbClr val="FFFF00"/>
                </a:solidFill>
                <a:effectLst>
                  <a:innerShdw blurRad="69850" dist="43180" dir="5400000">
                    <a:srgbClr val="000000">
                      <a:alpha val="65000"/>
                    </a:srgbClr>
                  </a:innerShdw>
                </a:effectLst>
              </a:rPr>
              <a:t>Section 1.9</a:t>
            </a:r>
            <a:endParaRPr lang="en-US" sz="2400" b="1" cap="none" spc="0" dirty="0">
              <a:ln w="1905"/>
              <a:solidFill>
                <a:srgbClr val="FFFF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423190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p:cTn id="25" dur="500" fill="hold"/>
                                        <p:tgtEl>
                                          <p:spTgt spid="1029"/>
                                        </p:tgtEl>
                                        <p:attrNameLst>
                                          <p:attrName>ppt_w</p:attrName>
                                        </p:attrNameLst>
                                      </p:cBhvr>
                                      <p:tavLst>
                                        <p:tav tm="0">
                                          <p:val>
                                            <p:fltVal val="0"/>
                                          </p:val>
                                        </p:tav>
                                        <p:tav tm="100000">
                                          <p:val>
                                            <p:strVal val="#ppt_w"/>
                                          </p:val>
                                        </p:tav>
                                      </p:tavLst>
                                    </p:anim>
                                    <p:anim calcmode="lin" valueType="num">
                                      <p:cBhvr>
                                        <p:cTn id="26" dur="500" fill="hold"/>
                                        <p:tgtEl>
                                          <p:spTgt spid="1029"/>
                                        </p:tgtEl>
                                        <p:attrNameLst>
                                          <p:attrName>ppt_h</p:attrName>
                                        </p:attrNameLst>
                                      </p:cBhvr>
                                      <p:tavLst>
                                        <p:tav tm="0">
                                          <p:val>
                                            <p:fltVal val="0"/>
                                          </p:val>
                                        </p:tav>
                                        <p:tav tm="100000">
                                          <p:val>
                                            <p:strVal val="#ppt_h"/>
                                          </p:val>
                                        </p:tav>
                                      </p:tavLst>
                                    </p:anim>
                                    <p:animEffect transition="in" filter="fade">
                                      <p:cBhvr>
                                        <p:cTn id="27" dur="500"/>
                                        <p:tgtEl>
                                          <p:spTgt spid="1029"/>
                                        </p:tgtEl>
                                      </p:cBhvr>
                                    </p:animEffect>
                                  </p:childTnLst>
                                </p:cTn>
                              </p:par>
                            </p:childTnLst>
                          </p:cTn>
                        </p:par>
                        <p:par>
                          <p:cTn id="28" fill="hold">
                            <p:stCondLst>
                              <p:cond delay="500"/>
                            </p:stCondLst>
                            <p:childTnLst>
                              <p:par>
                                <p:cTn id="29" presetID="22" presetClass="entr" presetSubtype="1" fill="hold" nodeType="afterEffect">
                                  <p:stCondLst>
                                    <p:cond delay="500"/>
                                  </p:stCondLst>
                                  <p:childTnLst>
                                    <p:set>
                                      <p:cBhvr>
                                        <p:cTn id="30" dur="1" fill="hold">
                                          <p:stCondLst>
                                            <p:cond delay="0"/>
                                          </p:stCondLst>
                                        </p:cTn>
                                        <p:tgtEl>
                                          <p:spTgt spid="1030"/>
                                        </p:tgtEl>
                                        <p:attrNameLst>
                                          <p:attrName>style.visibility</p:attrName>
                                        </p:attrNameLst>
                                      </p:cBhvr>
                                      <p:to>
                                        <p:strVal val="visible"/>
                                      </p:to>
                                    </p:set>
                                    <p:animEffect transition="in" filter="wipe(up)">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p:cTn id="36" dur="500" fill="hold"/>
                                        <p:tgtEl>
                                          <p:spTgt spid="1028"/>
                                        </p:tgtEl>
                                        <p:attrNameLst>
                                          <p:attrName>ppt_w</p:attrName>
                                        </p:attrNameLst>
                                      </p:cBhvr>
                                      <p:tavLst>
                                        <p:tav tm="0">
                                          <p:val>
                                            <p:fltVal val="0"/>
                                          </p:val>
                                        </p:tav>
                                        <p:tav tm="100000">
                                          <p:val>
                                            <p:strVal val="#ppt_w"/>
                                          </p:val>
                                        </p:tav>
                                      </p:tavLst>
                                    </p:anim>
                                    <p:anim calcmode="lin" valueType="num">
                                      <p:cBhvr>
                                        <p:cTn id="37" dur="500" fill="hold"/>
                                        <p:tgtEl>
                                          <p:spTgt spid="1028"/>
                                        </p:tgtEl>
                                        <p:attrNameLst>
                                          <p:attrName>ppt_h</p:attrName>
                                        </p:attrNameLst>
                                      </p:cBhvr>
                                      <p:tavLst>
                                        <p:tav tm="0">
                                          <p:val>
                                            <p:fltVal val="0"/>
                                          </p:val>
                                        </p:tav>
                                        <p:tav tm="100000">
                                          <p:val>
                                            <p:strVal val="#ppt_h"/>
                                          </p:val>
                                        </p:tav>
                                      </p:tavLst>
                                    </p:anim>
                                    <p:animEffect transition="in" filter="fade">
                                      <p:cBhvr>
                                        <p:cTn id="3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4" name="TextBox 3"/>
          <p:cNvSpPr txBox="1"/>
          <p:nvPr/>
        </p:nvSpPr>
        <p:spPr>
          <a:xfrm>
            <a:off x="1371600" y="1447800"/>
            <a:ext cx="7086600" cy="4093428"/>
          </a:xfrm>
          <a:prstGeom prst="rect">
            <a:avLst/>
          </a:prstGeom>
          <a:noFill/>
        </p:spPr>
        <p:txBody>
          <a:bodyPr wrap="square" rtlCol="0">
            <a:spAutoFit/>
          </a:bodyPr>
          <a:lstStyle/>
          <a:p>
            <a:r>
              <a:rPr lang="en-US" sz="2000" dirty="0"/>
              <a:t>Copyright © </a:t>
            </a:r>
            <a:r>
              <a:rPr lang="en-US" sz="2000" dirty="0" smtClean="0"/>
              <a:t>2013 </a:t>
            </a:r>
            <a:r>
              <a:rPr lang="en-US" sz="2000" dirty="0"/>
              <a:t>by the Commonwealth of Pennsylvania. All rights reserved. No part of this publication may be reproduced, stored in a retrieval system, or transmitted in any form or by any means electronic, mechanical, photocopying, recording or otherwise without prior written permission by PennDOT</a:t>
            </a:r>
            <a:r>
              <a:rPr lang="en-US" sz="2000" dirty="0" smtClean="0"/>
              <a:t>.</a:t>
            </a:r>
          </a:p>
          <a:p>
            <a:endParaRPr lang="en-US" sz="2000" dirty="0"/>
          </a:p>
          <a:p>
            <a:r>
              <a:rPr lang="en-US" sz="2000" dirty="0"/>
              <a:t>This training course was developed in partnership with the Pennsylvania Department of Transportation’s Business Leadership and Administrative Services Office and the Highway Safety and Traffic Operations Division, and Albeck + Associates, Inc. It is offered as part of the Pennsylvania Department of Transportation’s Highway Administration Comprehensive Training Plan exclusively through the Technical Training and Development Section.</a:t>
            </a:r>
          </a:p>
        </p:txBody>
      </p:sp>
      <p:sp>
        <p:nvSpPr>
          <p:cNvPr id="5" name="Right Arrow 4">
            <a:hlinkClick r:id="rId4" action="ppaction://hlinksldjump"/>
          </p:cNvPr>
          <p:cNvSpPr/>
          <p:nvPr/>
        </p:nvSpPr>
        <p:spPr>
          <a:xfrm>
            <a:off x="4114800" y="5541228"/>
            <a:ext cx="1600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Slide</a:t>
            </a:r>
            <a:endParaRPr lang="en-US" dirty="0"/>
          </a:p>
        </p:txBody>
      </p:sp>
    </p:spTree>
    <p:custDataLst>
      <p:tags r:id="rId1"/>
    </p:custDataLst>
    <p:extLst>
      <p:ext uri="{BB962C8B-B14F-4D97-AF65-F5344CB8AC3E}">
        <p14:creationId xmlns:p14="http://schemas.microsoft.com/office/powerpoint/2010/main" val="1133180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Glossary of Terms</a:t>
            </a:r>
            <a:endParaRPr lang="en-US"/>
          </a:p>
        </p:txBody>
      </p:sp>
      <p:pic>
        <p:nvPicPr>
          <p:cNvPr id="3" name="Picture 2"/>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6" name="Picture 5"/>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7" name="Picture 6"/>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pic>
        <p:nvPicPr>
          <p:cNvPr id="9" name="Picture 8"/>
          <p:cNvPicPr>
            <a:picLocks/>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90500" y="5812879"/>
            <a:ext cx="5092700" cy="807541"/>
          </a:xfrm>
          <a:prstGeom prst="rect">
            <a:avLst/>
          </a:prstGeom>
        </p:spPr>
      </p:pic>
    </p:spTree>
    <p:custDataLst>
      <p:tags r:id="rId1"/>
    </p:custDataLst>
    <p:extLst>
      <p:ext uri="{BB962C8B-B14F-4D97-AF65-F5344CB8AC3E}">
        <p14:creationId xmlns:p14="http://schemas.microsoft.com/office/powerpoint/2010/main" val="863842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Completion</a:t>
            </a:r>
            <a:endParaRPr lang="en-US" dirty="0"/>
          </a:p>
        </p:txBody>
      </p:sp>
      <p:sp>
        <p:nvSpPr>
          <p:cNvPr id="3" name="Content Placeholder 2"/>
          <p:cNvSpPr>
            <a:spLocks noGrp="1"/>
          </p:cNvSpPr>
          <p:nvPr>
            <p:ph idx="1"/>
          </p:nvPr>
        </p:nvSpPr>
        <p:spPr/>
        <p:txBody>
          <a:bodyPr/>
          <a:lstStyle/>
          <a:p>
            <a:r>
              <a:rPr lang="en-US" dirty="0"/>
              <a:t>You have now completed module 1, Introduction</a:t>
            </a:r>
          </a:p>
          <a:p>
            <a:r>
              <a:rPr lang="en-US" dirty="0"/>
              <a:t>To review any section in this module, use the “Outline” on the left</a:t>
            </a:r>
          </a:p>
          <a:p>
            <a:r>
              <a:rPr lang="en-US" dirty="0"/>
              <a:t>The next module is module 2, Applicable Publications and Forms</a:t>
            </a:r>
          </a:p>
          <a:p>
            <a:r>
              <a:rPr lang="en-US" dirty="0"/>
              <a:t>It is suggested that you complete module 2 before proceeding to the additional modules</a:t>
            </a:r>
          </a:p>
        </p:txBody>
      </p:sp>
    </p:spTree>
    <p:custDataLst>
      <p:tags r:id="rId1"/>
    </p:custDataLst>
    <p:extLst>
      <p:ext uri="{BB962C8B-B14F-4D97-AF65-F5344CB8AC3E}">
        <p14:creationId xmlns:p14="http://schemas.microsoft.com/office/powerpoint/2010/main" val="3722504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Modules</a:t>
            </a:r>
            <a:endParaRPr lang="en-US" dirty="0"/>
          </a:p>
        </p:txBody>
      </p:sp>
      <p:sp>
        <p:nvSpPr>
          <p:cNvPr id="6" name="Content Placeholder 5"/>
          <p:cNvSpPr>
            <a:spLocks noGrp="1"/>
          </p:cNvSpPr>
          <p:nvPr>
            <p:ph idx="1"/>
          </p:nvPr>
        </p:nvSpPr>
        <p:spPr/>
        <p:txBody>
          <a:bodyPr>
            <a:normAutofit/>
          </a:bodyPr>
          <a:lstStyle/>
          <a:p>
            <a:r>
              <a:rPr lang="en-US" dirty="0" smtClean="0"/>
              <a:t>The remaining modules include: </a:t>
            </a:r>
          </a:p>
          <a:p>
            <a:pPr lvl="1"/>
            <a:r>
              <a:rPr lang="en-US" dirty="0" smtClean="0"/>
              <a:t>Module 2: Applicable Publications and Forms</a:t>
            </a:r>
          </a:p>
          <a:p>
            <a:pPr lvl="1"/>
            <a:r>
              <a:rPr lang="en-US" dirty="0" smtClean="0"/>
              <a:t>Module 3: Plan Sheets and Other Contract Documents</a:t>
            </a:r>
          </a:p>
          <a:p>
            <a:pPr lvl="1"/>
            <a:r>
              <a:rPr lang="en-US" dirty="0" smtClean="0"/>
              <a:t>Module 4: Materials and Products</a:t>
            </a:r>
          </a:p>
          <a:p>
            <a:pPr lvl="1"/>
            <a:r>
              <a:rPr lang="en-US" dirty="0" smtClean="0"/>
              <a:t>Module 5: Traffic Signal Construction</a:t>
            </a:r>
          </a:p>
          <a:p>
            <a:pPr lvl="1"/>
            <a:r>
              <a:rPr lang="en-US" dirty="0" smtClean="0"/>
              <a:t>Module 6: Traffic Signal Inspection</a:t>
            </a:r>
          </a:p>
          <a:p>
            <a:r>
              <a:rPr lang="en-US" dirty="0" smtClean="0"/>
              <a:t>Return to the PennDOT </a:t>
            </a:r>
            <a:r>
              <a:rPr lang="en-US" dirty="0" smtClean="0">
                <a:hlinkClick r:id="rId4"/>
              </a:rPr>
              <a:t>Technical Training Calendar</a:t>
            </a:r>
            <a:r>
              <a:rPr lang="en-US" dirty="0" smtClean="0"/>
              <a:t> to select Module 2</a:t>
            </a:r>
            <a:endParaRPr lang="en-US" dirty="0"/>
          </a:p>
        </p:txBody>
      </p:sp>
      <p:sp>
        <p:nvSpPr>
          <p:cNvPr id="3" name="Slide Number Placeholder 2"/>
          <p:cNvSpPr>
            <a:spLocks noGrp="1"/>
          </p:cNvSpPr>
          <p:nvPr>
            <p:ph type="sldNum" sz="quarter" idx="12"/>
          </p:nvPr>
        </p:nvSpPr>
        <p:spPr/>
        <p:txBody>
          <a:bodyPr/>
          <a:lstStyle/>
          <a:p>
            <a:fld id="{4AF5287F-D8A0-4DC1-907A-6A50F6C473D9}" type="slidenum">
              <a:rPr lang="en-US" smtClean="0"/>
              <a:pPr/>
              <a:t>29</a:t>
            </a:fld>
            <a:endParaRPr lang="en-US" dirty="0"/>
          </a:p>
        </p:txBody>
      </p:sp>
    </p:spTree>
    <p:custDataLst>
      <p:tags r:id="rId1"/>
    </p:custDataLst>
    <p:extLst>
      <p:ext uri="{BB962C8B-B14F-4D97-AF65-F5344CB8AC3E}">
        <p14:creationId xmlns:p14="http://schemas.microsoft.com/office/powerpoint/2010/main" val="304767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Outline</a:t>
            </a:r>
            <a:endParaRPr lang="en-US" dirty="0"/>
          </a:p>
        </p:txBody>
      </p:sp>
      <p:sp>
        <p:nvSpPr>
          <p:cNvPr id="5" name="Left Arrow 4"/>
          <p:cNvSpPr/>
          <p:nvPr/>
        </p:nvSpPr>
        <p:spPr bwMode="auto">
          <a:xfrm>
            <a:off x="2476500" y="3428999"/>
            <a:ext cx="1714500" cy="838201"/>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0" rIns="91436" bIns="0"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Outline</a:t>
            </a:r>
          </a:p>
        </p:txBody>
      </p:sp>
      <p:sp>
        <p:nvSpPr>
          <p:cNvPr id="3" name="Rounded Rectangle 2"/>
          <p:cNvSpPr/>
          <p:nvPr/>
        </p:nvSpPr>
        <p:spPr bwMode="auto">
          <a:xfrm>
            <a:off x="457200" y="2190937"/>
            <a:ext cx="1981200" cy="3524061"/>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172310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Volume Button</a:t>
            </a:r>
            <a:endParaRPr lang="en-US" dirty="0"/>
          </a:p>
        </p:txBody>
      </p:sp>
      <p:sp>
        <p:nvSpPr>
          <p:cNvPr id="13" name="Left Arrow 12"/>
          <p:cNvSpPr/>
          <p:nvPr/>
        </p:nvSpPr>
        <p:spPr bwMode="auto">
          <a:xfrm rot="16200000">
            <a:off x="1654744" y="5050857"/>
            <a:ext cx="1714500" cy="909187"/>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Volume</a:t>
            </a:r>
          </a:p>
        </p:txBody>
      </p:sp>
      <p:sp>
        <p:nvSpPr>
          <p:cNvPr id="11" name="Rounded Rectangle 10"/>
          <p:cNvSpPr/>
          <p:nvPr/>
        </p:nvSpPr>
        <p:spPr bwMode="auto">
          <a:xfrm>
            <a:off x="2353268" y="6403644"/>
            <a:ext cx="314230"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377741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Pause/Play Button</a:t>
            </a:r>
            <a:endParaRPr lang="en-US" dirty="0"/>
          </a:p>
        </p:txBody>
      </p:sp>
      <p:sp>
        <p:nvSpPr>
          <p:cNvPr id="21" name="Left Arrow 20"/>
          <p:cNvSpPr/>
          <p:nvPr/>
        </p:nvSpPr>
        <p:spPr bwMode="auto">
          <a:xfrm rot="16200000">
            <a:off x="4321269" y="4836380"/>
            <a:ext cx="2020250" cy="909188"/>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Pause/Play</a:t>
            </a:r>
          </a:p>
        </p:txBody>
      </p:sp>
      <p:sp>
        <p:nvSpPr>
          <p:cNvPr id="11" name="Rounded Rectangle 10"/>
          <p:cNvSpPr/>
          <p:nvPr/>
        </p:nvSpPr>
        <p:spPr bwMode="auto">
          <a:xfrm>
            <a:off x="5172668" y="6329532"/>
            <a:ext cx="314230"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3146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Previous/Next Button</a:t>
            </a:r>
            <a:endParaRPr lang="en-US" dirty="0"/>
          </a:p>
        </p:txBody>
      </p:sp>
      <p:sp>
        <p:nvSpPr>
          <p:cNvPr id="22" name="Left Arrow 21"/>
          <p:cNvSpPr/>
          <p:nvPr/>
        </p:nvSpPr>
        <p:spPr bwMode="auto">
          <a:xfrm rot="16200000">
            <a:off x="4488358" y="4655642"/>
            <a:ext cx="2373955" cy="835071"/>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Previous/Next</a:t>
            </a:r>
          </a:p>
        </p:txBody>
      </p:sp>
      <p:sp>
        <p:nvSpPr>
          <p:cNvPr id="11" name="Rounded Rectangle 10"/>
          <p:cNvSpPr/>
          <p:nvPr/>
        </p:nvSpPr>
        <p:spPr bwMode="auto">
          <a:xfrm>
            <a:off x="5487446" y="6344687"/>
            <a:ext cx="442507"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205949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View Button</a:t>
            </a:r>
            <a:endParaRPr lang="en-US" dirty="0"/>
          </a:p>
        </p:txBody>
      </p:sp>
      <p:sp>
        <p:nvSpPr>
          <p:cNvPr id="23" name="Left Arrow 22"/>
          <p:cNvSpPr/>
          <p:nvPr/>
        </p:nvSpPr>
        <p:spPr bwMode="auto">
          <a:xfrm rot="16200000">
            <a:off x="7768263" y="4991516"/>
            <a:ext cx="1719052" cy="880021"/>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View</a:t>
            </a:r>
          </a:p>
        </p:txBody>
      </p:sp>
      <p:sp>
        <p:nvSpPr>
          <p:cNvPr id="11" name="Rounded Rectangle 10"/>
          <p:cNvSpPr/>
          <p:nvPr/>
        </p:nvSpPr>
        <p:spPr bwMode="auto">
          <a:xfrm>
            <a:off x="8504738" y="6395112"/>
            <a:ext cx="314230"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11138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Attachments</a:t>
            </a:r>
            <a:endParaRPr lang="en-US" dirty="0"/>
          </a:p>
        </p:txBody>
      </p:sp>
      <p:sp>
        <p:nvSpPr>
          <p:cNvPr id="24" name="Left Arrow 23"/>
          <p:cNvSpPr/>
          <p:nvPr/>
        </p:nvSpPr>
        <p:spPr bwMode="auto">
          <a:xfrm rot="5400000">
            <a:off x="7055821" y="2219583"/>
            <a:ext cx="2097961" cy="859196"/>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Attachments</a:t>
            </a:r>
          </a:p>
        </p:txBody>
      </p:sp>
      <p:sp>
        <p:nvSpPr>
          <p:cNvPr id="11" name="Rounded Rectangle 10"/>
          <p:cNvSpPr/>
          <p:nvPr/>
        </p:nvSpPr>
        <p:spPr bwMode="auto">
          <a:xfrm>
            <a:off x="7736057" y="1236071"/>
            <a:ext cx="696934"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PTShape_0"/>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493679" y="1231261"/>
            <a:ext cx="6346900" cy="140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bwMode="auto">
          <a:xfrm>
            <a:off x="4114800" y="1664233"/>
            <a:ext cx="2468880" cy="274320"/>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8084524" y="2418650"/>
            <a:ext cx="632756" cy="274320"/>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7" name="Picture 3"/>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l="4907" t="11531" r="8521" b="1880"/>
          <a:stretch/>
        </p:blipFill>
        <p:spPr bwMode="auto">
          <a:xfrm>
            <a:off x="139935" y="13079"/>
            <a:ext cx="8726338" cy="6768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30371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up)">
                                      <p:cBhvr>
                                        <p:cTn id="19" dur="500"/>
                                        <p:tgtEl>
                                          <p:spTgt spid="1026"/>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500" fill="hold"/>
                                        <p:tgtEl>
                                          <p:spTgt spid="1027"/>
                                        </p:tgtEl>
                                        <p:attrNameLst>
                                          <p:attrName>ppt_w</p:attrName>
                                        </p:attrNameLst>
                                      </p:cBhvr>
                                      <p:tavLst>
                                        <p:tav tm="0">
                                          <p:val>
                                            <p:fltVal val="0"/>
                                          </p:val>
                                        </p:tav>
                                        <p:tav tm="100000">
                                          <p:val>
                                            <p:strVal val="#ppt_w"/>
                                          </p:val>
                                        </p:tav>
                                      </p:tavLst>
                                    </p:anim>
                                    <p:anim calcmode="lin" valueType="num">
                                      <p:cBhvr>
                                        <p:cTn id="38" dur="500" fill="hold"/>
                                        <p:tgtEl>
                                          <p:spTgt spid="1027"/>
                                        </p:tgtEl>
                                        <p:attrNameLst>
                                          <p:attrName>ppt_h</p:attrName>
                                        </p:attrNameLst>
                                      </p:cBhvr>
                                      <p:tavLst>
                                        <p:tav tm="0">
                                          <p:val>
                                            <p:fltVal val="0"/>
                                          </p:val>
                                        </p:tav>
                                        <p:tav tm="100000">
                                          <p:val>
                                            <p:strVal val="#ppt_h"/>
                                          </p:val>
                                        </p:tav>
                                      </p:tavLst>
                                    </p:anim>
                                    <p:animEffect transition="in" filter="fade">
                                      <p:cBhvr>
                                        <p:cTn id="3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 y="1295400"/>
            <a:ext cx="840224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Exit</a:t>
            </a:r>
            <a:endParaRPr lang="en-US" dirty="0"/>
          </a:p>
        </p:txBody>
      </p:sp>
      <p:sp>
        <p:nvSpPr>
          <p:cNvPr id="25" name="Left Arrow 24"/>
          <p:cNvSpPr/>
          <p:nvPr/>
        </p:nvSpPr>
        <p:spPr bwMode="auto">
          <a:xfrm flipH="1">
            <a:off x="6414448" y="1050947"/>
            <a:ext cx="1829082" cy="743139"/>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Exit</a:t>
            </a:r>
          </a:p>
        </p:txBody>
      </p:sp>
      <p:sp>
        <p:nvSpPr>
          <p:cNvPr id="11" name="Rounded Rectangle 10"/>
          <p:cNvSpPr/>
          <p:nvPr/>
        </p:nvSpPr>
        <p:spPr bwMode="auto">
          <a:xfrm>
            <a:off x="8341057" y="1236071"/>
            <a:ext cx="457200"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0" name="PPTShape_0"/>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514599" y="1295400"/>
            <a:ext cx="6283657" cy="138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Left Arrow 18"/>
          <p:cNvSpPr/>
          <p:nvPr/>
        </p:nvSpPr>
        <p:spPr bwMode="auto">
          <a:xfrm flipH="1">
            <a:off x="6114197" y="2228661"/>
            <a:ext cx="1829082" cy="743139"/>
          </a:xfrm>
          <a:prstGeom prst="leftArrow">
            <a:avLst/>
          </a:prstGeom>
          <a:solidFill>
            <a:srgbClr val="FF0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Exit Now</a:t>
            </a:r>
          </a:p>
        </p:txBody>
      </p:sp>
      <p:sp>
        <p:nvSpPr>
          <p:cNvPr id="20" name="Rounded Rectangle 19"/>
          <p:cNvSpPr/>
          <p:nvPr/>
        </p:nvSpPr>
        <p:spPr bwMode="auto">
          <a:xfrm>
            <a:off x="8040806" y="2413785"/>
            <a:ext cx="645994" cy="365077"/>
          </a:xfrm>
          <a:prstGeom prst="roundRect">
            <a:avLst>
              <a:gd name="adj" fmla="val 8991"/>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234131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up)">
                                      <p:cBhvr>
                                        <p:cTn id="19" dur="500"/>
                                        <p:tgtEl>
                                          <p:spTgt spid="2050"/>
                                        </p:tgtEl>
                                      </p:cBhvr>
                                    </p:animEffect>
                                  </p:childTnLst>
                                </p:cTn>
                              </p:par>
                            </p:childTnLst>
                          </p:cTn>
                        </p:par>
                        <p:par>
                          <p:cTn id="20" fill="hold">
                            <p:stCondLst>
                              <p:cond delay="500"/>
                            </p:stCondLst>
                            <p:childTnLst>
                              <p:par>
                                <p:cTn id="21" presetID="53" presetClass="entr" presetSubtype="16" fill="hold" grpId="0" nodeType="after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250"/>
  <p:tag name="ARTICULATE_PROJECT_CHECK" val="0"/>
  <p:tag name="ARTICULATE_REFERENCE_COUNT" val="1"/>
  <p:tag name="ARTICULATE_REFERENCE_TYPE_1" val="1"/>
  <p:tag name="ARTICULATE_REFERENCE_TITLE_1" val="Traffic Signal Construction and Inspection Manual"/>
  <p:tag name="ARTICULATE_REFERENCE_1" val="C:\01Projects\PennDOT\Specific Traffic Training\Traffic Signal Construction and Inspection\01 Manual\2013_Traffic_Signal_Construction.pdf"/>
  <p:tag name="ARTICULATE_AUDIO_TEMP" val="C:\Users\John\AppData\Local\Temp\articulate\presenter\ae\audio\20131122105020\"/>
  <p:tag name="ART_ENCODE_TYPE" val="0"/>
  <p:tag name="ART_ENCODE_INDEX" val="1"/>
  <p:tag name="PRESENTATION_PLAYLIST_COUNT" val="0"/>
  <p:tag name="PRESENTATION_PRESENTER_SLIDE_LEVEL" val="0"/>
  <p:tag name="ARTICULATE_PRESENTER_VERSION" val="6"/>
  <p:tag name="ARTICULATE_PROJECT_OPEN" val="1"/>
  <p:tag name="PUBLISH_TITLE" val="Chapter 1: Introduction"/>
  <p:tag name="ARTICULATE_PUBLISH_PATH" val="C:\01Projects\PennDOT\Specific Traffic Training\Traffic Signal Construction and Inspection\08 Web Based Training"/>
  <p:tag name="ARTICULATE_LOGO" val="2008PennDOTLogoColor.jpg"/>
  <p:tag name="ARTICULATE_PRESENTER" val="(None selected)"/>
  <p:tag name="ARTICULATE_PRESENTER_GUID" val="9869030842"/>
  <p:tag name="ARTICULATE_LMS" val="0"/>
  <p:tag name="ARTICULATE_TEMPLATE" val="PennDOT E-Learning Template"/>
  <p:tag name="ARTICULATE_TEMPLATE_GUID" val="21c0f96f-9600-4695-bcfb-2d2057abd3e7"/>
  <p:tag name="LMS_PUBLISH" val="No"/>
  <p:tag name="PRESENTER_PREVIEW_MODE" val="0"/>
  <p:tag name="PRESENTER_PREVIEW_START" val="1"/>
  <p:tag name="PLAYERLOGOHEIGHT" val="358"/>
  <p:tag name="PLAYERLOGOWIDTH" val="1397"/>
  <p:tag name="LAUNCHINNEWWINDOW" val="0"/>
  <p:tag name="LASTPUBLISHED" val="C:\01Projects\PennDOT\Specific Traffic Training\Traffic Signal Construction and Inspection\08 Web Based Training\01_Introduction\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80a3971-68a1-4d4f-8c63-0ad5514b5bd2"/>
  <p:tag name="AUDIO_ID" val="346"/>
  <p:tag name="ELAPSEDTIME" val="7.6"/>
  <p:tag name="ANNOTATION_COUNT" val="0"/>
  <p:tag name="ARTICULATE_SLIDE_PAUSE" val="0"/>
  <p:tag name="ARTICULATE_NAV_LEVEL" val="1"/>
  <p:tag name="ARTICULATE_PLAYLIST_ID" val="-1"/>
  <p:tag name="ARTICULATE_LOCK_SLIDE" val="0"/>
  <p:tag name="ARTICULATE_SLIDE_NAV"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DemXVqH5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580a3971-68a1-4d4f-8c63-0ad5514b0271"/>
  <p:tag name="AUDIO_ID" val="347"/>
  <p:tag name="ELAPSEDTIME" val="9.8"/>
  <p:tag name="ANNOTATION_COUNT" val="0"/>
  <p:tag name="ARTICULATE_SLIDE_PAUSE" val="0"/>
  <p:tag name="ARTICULATE_NAV_LEVEL" val="2"/>
  <p:tag name="ARTICULATE_PLAYLIST_ID" val="-1"/>
  <p:tag name="ARTICULATE_LOCK_SLIDE" val="0"/>
  <p:tag name="ARTICULATE_SLIDE_NAV" val="3"/>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1LrLRUTa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580a3971-68a1-4d4f-8c63-0ad5514b0272"/>
  <p:tag name="AUDIO_ID" val="348"/>
  <p:tag name="ELAPSEDTIME" val="9.8"/>
  <p:tag name="ANNOTATION_COUNT" val="0"/>
  <p:tag name="ARTICULATE_SLIDE_PAUSE" val="0"/>
  <p:tag name="ARTICULATE_NAV_LEVEL" val="2"/>
  <p:tag name="ARTICULATE_PLAYLIST_ID" val="-1"/>
  <p:tag name="ARTICULATE_LOCK_SLIDE" val="0"/>
  <p:tag name="ARTICULATE_SLIDE_NAV" val="4"/>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8kzLl6US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580a3971-68a1-4d4f-8c63-0ad5514b0273"/>
  <p:tag name="AUDIO_ID" val="349"/>
  <p:tag name="ELAPSEDTIME" val="6.8"/>
  <p:tag name="ANNOTATION_COUNT" val="0"/>
  <p:tag name="ARTICULATE_SLIDE_PAUSE" val="0"/>
  <p:tag name="ARTICULATE_NAV_LEVEL" val="2"/>
  <p:tag name="ARTICULATE_PLAYLIST_ID" val="-1"/>
  <p:tag name="ARTICULATE_LOCK_SLIDE" val="0"/>
  <p:tag name="ARTICULATE_SLIDE_NAV" val="5"/>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EjlWMOmZ_files\slide0001_image001.png"/>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580a3971-68a1-4d4f-8c63-0ad5514b0274"/>
  <p:tag name="AUDIO_ID" val="350"/>
  <p:tag name="ELAPSEDTIME" val="6.2"/>
  <p:tag name="ANNOTATION_COUNT" val="0"/>
  <p:tag name="ARTICULATE_SLIDE_PAUSE" val="0"/>
  <p:tag name="ARTICULATE_NAV_LEVEL" val="2"/>
  <p:tag name="ARTICULATE_PLAYLIST_ID" val="-1"/>
  <p:tag name="ARTICULATE_LOCK_SLIDE" val="0"/>
  <p:tag name="ARTICULATE_SLIDE_NAV" val="6"/>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SsEjEiVp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580a3971-68a1-4d4f-8c63-0ad5514b0275"/>
  <p:tag name="AUDIO_ID" val="351"/>
  <p:tag name="ELAPSEDTIME" val="8.2"/>
  <p:tag name="ANNOTATION_COUNT" val="0"/>
  <p:tag name="ARTICULATE_SLIDE_PAUSE" val="0"/>
  <p:tag name="ARTICULATE_NAV_LEVEL" val="2"/>
  <p:tag name="ARTICULATE_PLAYLIST_ID" val="-1"/>
  <p:tag name="ARTICULATE_LOCK_SLIDE" val="0"/>
  <p:tag name="ARTICULATE_SLIDE_NAV" val="7"/>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afrVb7GC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580a3971-68a1-4d4f-8c63-0ad5514b0276"/>
  <p:tag name="AUDIO_ID" val="352"/>
  <p:tag name="TIMELINE" val="3.4/9.2/13.8"/>
  <p:tag name="ELAPSEDTIME" val="50.0"/>
  <p:tag name="ANNOTATION_COUNT" val="0"/>
  <p:tag name="ARTICULATE_SLIDE_PAUSE" val="0"/>
  <p:tag name="ARTICULATE_NAV_LEVEL" val="2"/>
  <p:tag name="ARTICULATE_PLAYLIST_ID" val="-1"/>
  <p:tag name="ARTICULATE_LOCK_SLIDE" val="0"/>
  <p:tag name="ARTICULATE_SLIDE_NAV" val="8"/>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bh9ye6Rl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1cCod5Fc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580a3971-68a1-4d4f-8c63-0ad5514b0277"/>
  <p:tag name="AUDIO_ID" val="353"/>
  <p:tag name="TIMELINE" val="3.3"/>
  <p:tag name="ELAPSEDTIME" val="16.5"/>
  <p:tag name="ANNOTATION_COUNT" val="0"/>
  <p:tag name="ARTICULATE_SLIDE_PAUSE" val="0"/>
  <p:tag name="ARTICULATE_NAV_LEVEL" val="2"/>
  <p:tag name="ARTICULATE_PLAYLIST_ID" val="-1"/>
  <p:tag name="ARTICULATE_LOCK_SLIDE" val="0"/>
  <p:tag name="ARTICULATE_SLIDE_NAV" val="9"/>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d37OtKNc_files\slide0001_image001.pn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daRDVkww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580a3971-68a1-4d4f-8c63-0ad5514b0280"/>
  <p:tag name="AUDIO_ID" val="354"/>
  <p:tag name="ELAPSEDTIME" val="13.3"/>
  <p:tag name="ANNOTATION_COUNT" val="0"/>
  <p:tag name="ARTICULATE_SLIDE_PAUSE" val="0"/>
  <p:tag name="ARTICULATE_NAV_LEVEL" val="2"/>
  <p:tag name="ARTICULATE_PLAYLIST_ID" val="-1"/>
  <p:tag name="ARTICULATE_LOCK_SLIDE" val="0"/>
  <p:tag name="ARTICULATE_SLIDE_NAV" val="10"/>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QM6j3LuJ_files\slide0001_image001.png"/>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5e98cf45-ded5-4992-9b06-f6ef5103909d"/>
  <p:tag name="AUDIO_ID" val="256"/>
  <p:tag name="ELAPSEDTIME" val="32.7"/>
  <p:tag name="ANNOTATION_COUNT" val="0"/>
  <p:tag name="ARTICULATE_SLIDE_PAUSE" val="1"/>
  <p:tag name="ARTICULATE_NAV_LEVEL" val="1"/>
  <p:tag name="ARTICULATE_PLAYLIST_ID" val="-1"/>
  <p:tag name="ARTICULATE_LOCK_SLIDE" val="0"/>
  <p:tag name="ARTICULATE_SLIDE_NAV" val="11"/>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WqsCgm5q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902fcfa2-7659-470a-ba5e-09dab583144e"/>
  <p:tag name="AUDIO_ID" val="344"/>
  <p:tag name="ELAPSEDTIME" val="51.6"/>
  <p:tag name="ANNOTATION_COUNT" val="0"/>
  <p:tag name="ARTICULATE_SLIDE_PAUSE" val="0"/>
  <p:tag name="ARTICULATE_NAV_LEVEL" val="1"/>
  <p:tag name="ARTICULATE_PLAYLIST_ID" val="-1"/>
  <p:tag name="ARTICULATE_LOCK_SLIDE" val="0"/>
  <p:tag name="ARTICULATE_SLIDE_NAV" val="12"/>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902fcfa2-7659-470a-ba5e-09dab5830356"/>
  <p:tag name="AUDIO_ID" val="356"/>
  <p:tag name="TIMELINE" val="0.6"/>
  <p:tag name="ELAPSEDTIME" val="58.6"/>
  <p:tag name="ANNOTATION_TYPE_1" val="0"/>
  <p:tag name="ANNOTATION_START_1" val="10.0"/>
  <p:tag name="ANNOTATION_END_1" val="15.0"/>
  <p:tag name="ANNOTATION_TOP_1" val="137.5"/>
  <p:tag name="ANNOTATION_LEFT_1" val="165.3"/>
  <p:tag name="ANNOTATION_WIDTH_1" val="91.1"/>
  <p:tag name="ANNOTATION_HEIGHT_1" val="90.9"/>
  <p:tag name="ANNOTATION_ANIMATION_1" val="3"/>
  <p:tag name="ANNOTATION_ROTATION_1" val="9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5.0"/>
  <p:tag name="ANNOTATION_END_2" val="26.6"/>
  <p:tag name="ANNOTATION_TOP_2" val="138.7"/>
  <p:tag name="ANNOTATION_LEFT_2" val="329.3"/>
  <p:tag name="ANNOTATION_WIDTH_2" val="91.1"/>
  <p:tag name="ANNOTATION_HEIGHT_2" val="90.9"/>
  <p:tag name="ANNOTATION_ANIMATION_2" val="3"/>
  <p:tag name="ANNOTATION_ROTATION_2" val="9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26.6"/>
  <p:tag name="ANNOTATION_END_3" val="38.6"/>
  <p:tag name="ANNOTATION_TOP_3" val="134.5"/>
  <p:tag name="ANNOTATION_LEFT_3" val="488.5"/>
  <p:tag name="ANNOTATION_WIDTH_3" val="91.1"/>
  <p:tag name="ANNOTATION_HEIGHT_3" val="90.9"/>
  <p:tag name="ANNOTATION_ANIMATION_3" val="3"/>
  <p:tag name="ANNOTATION_ROTATION_3" val="9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8.6"/>
  <p:tag name="ANNOTATION_END_4" val="43.6"/>
  <p:tag name="ANNOTATION_TOP_4" val="385.3"/>
  <p:tag name="ANNOTATION_LEFT_4" val="343.3"/>
  <p:tag name="ANNOTATION_WIDTH_4" val="91.1"/>
  <p:tag name="ANNOTATION_HEIGHT_4" val="90.9"/>
  <p:tag name="ANNOTATION_ANIMATION_4" val="3"/>
  <p:tag name="ANNOTATION_ROTATION_4" val="9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43.6"/>
  <p:tag name="ANNOTATION_TOP_5" val="387.2"/>
  <p:tag name="ANNOTATION_LEFT_5" val="512.2"/>
  <p:tag name="ANNOTATION_WIDTH_5" val="91.1"/>
  <p:tag name="ANNOTATION_HEIGHT_5" val="90.9"/>
  <p:tag name="ANNOTATION_ANIMATION_5" val="3"/>
  <p:tag name="ANNOTATION_ROTATION_5" val="9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COUNT" val="5"/>
  <p:tag name="ARTICULATE_SLIDE_PAUSE" val="0"/>
  <p:tag name="ARTICULATE_NAV_LEVEL" val="1"/>
  <p:tag name="ARTICULATE_PLAYLIST_ID" val="-1"/>
  <p:tag name="ARTICULATE_LOCK_SLIDE" val="0"/>
  <p:tag name="ARTICULATE_SLIDE_NAV" val="13"/>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081dbd45-5973-45d0-bbf4-ca8e9865a17b"/>
  <p:tag name="AUDIO_ID" val="261"/>
  <p:tag name="ELAPSEDTIME" val="35.2"/>
  <p:tag name="ANNOTATION_COUNT" val="0"/>
  <p:tag name="ARTICULATE_SLIDE_PAUSE" val="0"/>
  <p:tag name="ARTICULATE_NAV_LEVEL" val="1"/>
  <p:tag name="ARTICULATE_PLAYLIST_ID" val="-1"/>
  <p:tag name="ARTICULATE_LOCK_SLIDE" val="0"/>
  <p:tag name="ARTICULATE_SLIDE_NAV" val="14"/>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bf4725c7-dab6-46f6-95f9-74d2caa6862e"/>
  <p:tag name="ANNOTATION_TYPE_2" val="0"/>
  <p:tag name="ANNOTATION_START_2" val="14.7"/>
  <p:tag name="ANNOTATION_TOP_2" val="63.6"/>
  <p:tag name="ANNOTATION_LEFT_2" val="196.9"/>
  <p:tag name="ANNOTATION_WIDTH_2" val="91.1"/>
  <p:tag name="ANNOTATION_HEIGHT_2" val="90.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UDIO_ID" val="325"/>
  <p:tag name="TIMELINE" val="37.2"/>
  <p:tag name="ELAPSEDTIME" val="47.0"/>
  <p:tag name="ANNOTATION_TYPE_1" val="0"/>
  <p:tag name="ANNOTATION_START_1" val="17.1"/>
  <p:tag name="ANNOTATION_TOP_1" val="63.0"/>
  <p:tag name="ANNOTATION_LEFT_1" val="193.8"/>
  <p:tag name="ANNOTATION_WIDTH_1" val="91.1"/>
  <p:tag name="ANNOTATION_HEIGHT_1" val="90.9"/>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PAUSE" val="0"/>
  <p:tag name="ARTICULATE_NAV_LEVEL" val="1"/>
  <p:tag name="ARTICULATE_PLAYLIST_ID" val="-1"/>
  <p:tag name="ARTICULATE_LOCK_SLIDE" val="0"/>
  <p:tag name="ARTICULATE_SLIDE_NAV" val="15"/>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RVEleStP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a6d0ce15-4158-446f-8ca6-39aa9574e0b1"/>
  <p:tag name="AUDIO_ID" val="337"/>
  <p:tag name="ELAPSEDTIME" val="40.3"/>
  <p:tag name="ANNOTATION_TYPE_1" val="0"/>
  <p:tag name="ANNOTATION_START_1" val="12.6"/>
  <p:tag name="ANNOTATION_END_1" val="16.8"/>
  <p:tag name="ANNOTATION_TOP_1" val="293.9"/>
  <p:tag name="ANNOTATION_LEFT_1" val="119.7"/>
  <p:tag name="ANNOTATION_WIDTH_1" val="91.1"/>
  <p:tag name="ANNOTATION_HEIGHT_1" val="90.9"/>
  <p:tag name="ANNOTATION_ANIMATION_1" val="3"/>
  <p:tag name="ANNOTATION_ROTATION_1" val="9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6.8"/>
  <p:tag name="ANNOTATION_END_2" val="19.1"/>
  <p:tag name="ANNOTATION_TOP_2" val="294.5"/>
  <p:tag name="ANNOTATION_LEFT_2" val="276.5"/>
  <p:tag name="ANNOTATION_WIDTH_2" val="91.1"/>
  <p:tag name="ANNOTATION_HEIGHT_2" val="90.9"/>
  <p:tag name="ANNOTATION_ANIMATION_2" val="3"/>
  <p:tag name="ANNOTATION_ROTATION_2" val="9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9.1"/>
  <p:tag name="ANNOTATION_END_3" val="23.3"/>
  <p:tag name="ANNOTATION_TOP_3" val="290.2"/>
  <p:tag name="ANNOTATION_LEFT_3" val="473.9"/>
  <p:tag name="ANNOTATION_WIDTH_3" val="91.1"/>
  <p:tag name="ANNOTATION_HEIGHT_3" val="90.9"/>
  <p:tag name="ANNOTATION_ANIMATION_3" val="3"/>
  <p:tag name="ANNOTATION_ROTATION_3" val="9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COUNT" val="3"/>
  <p:tag name="ARTICULATE_SLIDE_PAUSE" val="0"/>
  <p:tag name="ARTICULATE_NAV_LEVEL" val="1"/>
  <p:tag name="ARTICULATE_PLAYLIST_ID" val="-1"/>
  <p:tag name="ARTICULATE_LOCK_SLIDE" val="0"/>
  <p:tag name="ARTICULATE_SLIDE_NAV" val="16"/>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26d72ce9-6a9a-48e6-8963-b03fae5917f8"/>
  <p:tag name="ANNOTATION_TYPE_1" val="2"/>
  <p:tag name="ANNOTATION_START_1" val="7.7"/>
  <p:tag name="ANNOTATION_END_1" val="7.7"/>
  <p:tag name="ANNOTATION_TOP_1" val="-30.3"/>
  <p:tag name="ANNOTATION_LEFT_1" val="-30.4"/>
  <p:tag name="ANNOTATION_WIDTH_1" val="636.8"/>
  <p:tag name="ANNOTATION_HEIGHT_1" val="492.6"/>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7.7"/>
  <p:tag name="ANNOTATION_END_2" val="14.4"/>
  <p:tag name="ANNOTATION_TOP_2" val="89.7"/>
  <p:tag name="ANNOTATION_LEFT_2" val="83.2"/>
  <p:tag name="ANNOTATION_WIDTH_2" val="469.1"/>
  <p:tag name="ANNOTATION_HEIGHT_2" val="71.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4.4"/>
  <p:tag name="ANNOTATION_END_3" val="14.4"/>
  <p:tag name="ANNOTATION_TOP_3" val="-30.3"/>
  <p:tag name="ANNOTATION_LEFT_3" val="-30.4"/>
  <p:tag name="ANNOTATION_WIDTH_3" val="636.8"/>
  <p:tag name="ANNOTATION_HEIGHT_3" val="492.6"/>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4.4"/>
  <p:tag name="ANNOTATION_END_4" val="20.9"/>
  <p:tag name="ANNOTATION_TOP_4" val="160.6"/>
  <p:tag name="ANNOTATION_LEFT_4" val="85.7"/>
  <p:tag name="ANNOTATION_WIDTH_4" val="465.4"/>
  <p:tag name="ANNOTATION_HEIGHT_4" val="69.7"/>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20.9"/>
  <p:tag name="ANNOTATION_END_5" val="20.9"/>
  <p:tag name="ANNOTATION_TOP_5" val="-30.3"/>
  <p:tag name="ANNOTATION_LEFT_5" val="-30.4"/>
  <p:tag name="ANNOTATION_WIDTH_5" val="636.8"/>
  <p:tag name="ANNOTATION_HEIGHT_5" val="492.6"/>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20.9"/>
  <p:tag name="ANNOTATION_END_6" val="26.2"/>
  <p:tag name="ANNOTATION_TOP_6" val="226.6"/>
  <p:tag name="ANNOTATION_LEFT_6" val="85.1"/>
  <p:tag name="ANNOTATION_WIDTH_6" val="479.4"/>
  <p:tag name="ANNOTATION_HEIGHT_6" val="68.5"/>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START_7" val="26.2"/>
  <p:tag name="ANNOTATION_END_7" val="26.2"/>
  <p:tag name="ANNOTATION_TOP_7" val="-30.3"/>
  <p:tag name="ANNOTATION_LEFT_7" val="-30.4"/>
  <p:tag name="ANNOTATION_WIDTH_7" val="636.8"/>
  <p:tag name="ANNOTATION_HEIGHT_7" val="492.6"/>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TYPE_8" val="2"/>
  <p:tag name="ANNOTATION_START_8" val="26.2"/>
  <p:tag name="ANNOTATION_TOP_8" val="293.9"/>
  <p:tag name="ANNOTATION_LEFT_8" val="83.8"/>
  <p:tag name="ANNOTATION_WIDTH_8" val="478.2"/>
  <p:tag name="ANNOTATION_HEIGHT_8" val="106.0"/>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UDIO_ID" val="262"/>
  <p:tag name="TIMELINE" val="8.0/13.9/19.7/24.0"/>
  <p:tag name="ELAPSEDTIME" val="30.6"/>
  <p:tag name="ANNOTATION_COUNT" val="0"/>
  <p:tag name="ARTICULATE_TITLE_TAG" val="Course Goals (1 of 2)"/>
  <p:tag name="ARTICULATE_SLIDE_PAUSE" val="0"/>
  <p:tag name="ARTICULATE_NAV_LEVEL" val="1"/>
  <p:tag name="ARTICULATE_PLAYLIST_ID" val="-1"/>
  <p:tag name="ARTICULATE_LOCK_SLIDE" val="0"/>
  <p:tag name="ARTICULATE_SLIDE_NAV" val="17"/>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4fdfc150-0652-4db6-ab50-2249da4c2d86"/>
  <p:tag name="ANNOTATION_TYPE_1" val="2"/>
  <p:tag name="ANNOTATION_START_1" val="2.5"/>
  <p:tag name="ANNOTATION_END_1" val="2.5"/>
  <p:tag name="ANNOTATION_TOP_1" val="-30.3"/>
  <p:tag name="ANNOTATION_LEFT_1" val="-30.4"/>
  <p:tag name="ANNOTATION_WIDTH_1" val="636.8"/>
  <p:tag name="ANNOTATION_HEIGHT_1" val="492.6"/>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5"/>
  <p:tag name="ANNOTATION_END_2" val="10.7"/>
  <p:tag name="ANNOTATION_TOP_2" val="90.9"/>
  <p:tag name="ANNOTATION_LEFT_2" val="79.0"/>
  <p:tag name="ANNOTATION_WIDTH_2" val="474.5"/>
  <p:tag name="ANNOTATION_HEIGHT_2" val="100.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0.7"/>
  <p:tag name="ANNOTATION_END_3" val="10.7"/>
  <p:tag name="ANNOTATION_TOP_3" val="-30.3"/>
  <p:tag name="ANNOTATION_LEFT_3" val="-30.4"/>
  <p:tag name="ANNOTATION_WIDTH_3" val="636.8"/>
  <p:tag name="ANNOTATION_HEIGHT_3" val="492.6"/>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0.7"/>
  <p:tag name="ANNOTATION_END_4" val="18.3"/>
  <p:tag name="ANNOTATION_TOP_4" val="189.0"/>
  <p:tag name="ANNOTATION_LEFT_4" val="78.4"/>
  <p:tag name="ANNOTATION_WIDTH_4" val="430.8"/>
  <p:tag name="ANNOTATION_HEIGHT_4" val="44.8"/>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8.3"/>
  <p:tag name="ANNOTATION_END_5" val="18.3"/>
  <p:tag name="ANNOTATION_TOP_5" val="-30.3"/>
  <p:tag name="ANNOTATION_LEFT_5" val="-30.4"/>
  <p:tag name="ANNOTATION_WIDTH_5" val="636.8"/>
  <p:tag name="ANNOTATION_HEIGHT_5" val="492.6"/>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8.3"/>
  <p:tag name="ANNOTATION_END_6" val="24.5"/>
  <p:tag name="ANNOTATION_TOP_6" val="226.0"/>
  <p:tag name="ANNOTATION_LEFT_6" val="80.2"/>
  <p:tag name="ANNOTATION_WIDTH_6" val="442.9"/>
  <p:tag name="ANNOTATION_HEIGHT_6" val="68.5"/>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START_7" val="24.5"/>
  <p:tag name="ANNOTATION_END_7" val="24.5"/>
  <p:tag name="ANNOTATION_TOP_7" val="-30.3"/>
  <p:tag name="ANNOTATION_LEFT_7" val="-30.4"/>
  <p:tag name="ANNOTATION_WIDTH_7" val="636.8"/>
  <p:tag name="ANNOTATION_HEIGHT_7" val="492.6"/>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TYPE_8" val="2"/>
  <p:tag name="ANNOTATION_START_8" val="24.5"/>
  <p:tag name="ANNOTATION_TOP_8" val="306.6"/>
  <p:tag name="ANNOTATION_LEFT_8" val="79.6"/>
  <p:tag name="ANNOTATION_WIDTH_8" val="491.5"/>
  <p:tag name="ANNOTATION_HEIGHT_8" val="118.1"/>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UDIO_ID" val="327"/>
  <p:tag name="TIMELINE" val="1.2/6.8/11.3"/>
  <p:tag name="ELAPSEDTIME" val="17.8"/>
  <p:tag name="ANNOTATION_COUNT" val="0"/>
  <p:tag name="ARTICULATE_TITLE_TAG" val="Course Goals (2 of 2)"/>
  <p:tag name="ARTICULATE_SLIDE_PAUSE" val="0"/>
  <p:tag name="ARTICULATE_NAV_LEVEL" val="2"/>
  <p:tag name="ARTICULATE_PLAYLIST_ID" val="-1"/>
  <p:tag name="ARTICULATE_LOCK_SLIDE" val="0"/>
  <p:tag name="ARTICULATE_SLIDE_NAV" val="18"/>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333e6394-7f99-4552-b6ed-f9a1a70e917f"/>
  <p:tag name="AUDIO_ID" val="263"/>
  <p:tag name="ELAPSEDTIME" val="50.0"/>
  <p:tag name="ANNOTATION_COUNT" val="0"/>
  <p:tag name="ARTICULATE_SLIDE_PAUSE" val="1"/>
  <p:tag name="ARTICULATE_NAV_LEVEL" val="1"/>
  <p:tag name="ARTICULATE_PLAYLIST_ID" val="-1"/>
  <p:tag name="ARTICULATE_LOCK_SLIDE" val="0"/>
  <p:tag name="ARTICULATE_SLIDE_NAV" val="19"/>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9ca0aa67-abe4-48fa-8047-f4d720556701"/>
  <p:tag name="AUDIO_ID" val="338"/>
  <p:tag name="TIMELINE" val="11.0/28.3/40.7/52.9"/>
  <p:tag name="ELAPSEDTIME" val="75.5"/>
  <p:tag name="ANNOTATION_COUNT" val="0"/>
  <p:tag name="ARTICULATE_TITLE_TAG" val="Responsibilities of the Inspector (1 of 3)"/>
  <p:tag name="ARTICULATE_SLIDE_PAUSE" val="0"/>
  <p:tag name="ARTICULATE_NAV_LEVEL" val="1"/>
  <p:tag name="ARTICULATE_PLAYLIST_ID" val="-1"/>
  <p:tag name="ARTICULATE_LOCK_SLIDE" val="0"/>
  <p:tag name="ARTICULATE_SLIDE_NAV" val="20"/>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z25hJ8ms_files\slide0001_image001.gif"/>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64d61e3d-abb8-44d1-9aa6-163f205b97fc"/>
  <p:tag name="AUDIO_ID" val="340"/>
  <p:tag name="TIMELINE" val="1.4/9.6/18.2/27.2"/>
  <p:tag name="ELAPSEDTIME" val="43.1"/>
  <p:tag name="ANNOTATION_COUNT" val="0"/>
  <p:tag name="ARTICULATE_TITLE_TAG" val="Responsibilities of the Inspector (2 of 3)"/>
  <p:tag name="ARTICULATE_SLIDE_PAUSE" val="0"/>
  <p:tag name="ARTICULATE_NAV_LEVEL" val="2"/>
  <p:tag name="ARTICULATE_PLAYLIST_ID" val="-1"/>
  <p:tag name="ARTICULATE_LOCK_SLIDE" val="0"/>
  <p:tag name="ARTICULATE_SLIDE_NAV" val="21"/>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DBbpQkej_files\slide0001_image001.gif"/>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e962e5df-cc21-4985-9a01-62e8b8e30c7f"/>
  <p:tag name="AUDIO_ID" val="341"/>
  <p:tag name="TIMELINE" val="6.1"/>
  <p:tag name="ELAPSEDTIME" val="23.3"/>
  <p:tag name="ANNOTATION_COUNT" val="0"/>
  <p:tag name="ARTICULATE_TITLE_TAG" val="Responsibilities of the Inspector (3 of 3)"/>
  <p:tag name="ARTICULATE_SLIDE_PAUSE" val="1"/>
  <p:tag name="ARTICULATE_NAV_LEVEL" val="2"/>
  <p:tag name="ARTICULATE_PLAYLIST_ID" val="-1"/>
  <p:tag name="ARTICULATE_LOCK_SLIDE" val="0"/>
  <p:tag name="ARTICULATE_SLIDE_NAV" val="2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s49IMeX2_files\slide0001_image001.jpg"/>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e188109e-65d3-4b9d-b9cb-c78920410c67"/>
  <p:tag name="AUDIO_ID" val="339"/>
  <p:tag name="TIMELINE" val="5.6"/>
  <p:tag name="ELAPSEDTIME" val="20.4"/>
  <p:tag name="ANNOTATION_COUNT" val="0"/>
  <p:tag name="ARTICULATE_SLIDE_PAUSE" val="1"/>
  <p:tag name="ARTICULATE_NAV_LEVEL" val="1"/>
  <p:tag name="ARTICULATE_PLAYLIST_ID" val="-1"/>
  <p:tag name="ARTICULATE_LOCK_SLIDE" val="0"/>
  <p:tag name="ARTICULATE_SLIDE_NAV" val="23"/>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962567e4-d607-409f-9dab-e4247ded129d"/>
  <p:tag name="AUDIO_ID" val="342"/>
  <p:tag name="TIMELINE" val="16.7/21.9/26.9/32.4/40.4/46.7"/>
  <p:tag name="ELAPSEDTIME" val="53.7"/>
  <p:tag name="ANNOTATION_COUNT" val="0"/>
  <p:tag name="ARTICULATE_SLIDE_PAUSE" val="0"/>
  <p:tag name="ARTICULATE_NAV_LEVEL" val="1"/>
  <p:tag name="ARTICULATE_PLAYLIST_ID" val="-1"/>
  <p:tag name="ARTICULATE_LOCK_SLIDE" val="0"/>
  <p:tag name="ARTICULATE_SLIDE_NAV" val="24"/>
</p:tagLst>
</file>

<file path=ppt/tags/tag77.xml><?xml version="1.0" encoding="utf-8"?>
<p:tagLst xmlns:a="http://schemas.openxmlformats.org/drawingml/2006/main" xmlns:r="http://schemas.openxmlformats.org/officeDocument/2006/relationships" xmlns:p="http://schemas.openxmlformats.org/presentationml/2006/main">
  <p:tag name="ARTICULATE_SLIDE_GUID" val="31641068-647a-4fdc-9b63-a289b6fb5ab3"/>
  <p:tag name="AUDIO_ID" val="331"/>
  <p:tag name="TIMELINE" val="4.4/11.7"/>
  <p:tag name="ELAPSEDTIME" val="25.5"/>
  <p:tag name="ANNOTATION_COUNT" val="0"/>
  <p:tag name="ARTICULATE_SLIDE_PAUSE" val="1"/>
  <p:tag name="ARTICULATE_NAV_LEVEL" val="1"/>
  <p:tag name="ARTICULATE_PLAYLIST_ID" val="-1"/>
  <p:tag name="ARTICULATE_LOCK_SLIDE" val="0"/>
  <p:tag name="ARTICULATE_SLIDE_NAV" val="25"/>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3UoI9f4U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c99e9e6-8484-492e-9aee-fdcf44fc29f6"/>
  <p:tag name="AUDIO_ID" val="345"/>
  <p:tag name="ELAPSEDTIME" val="23.3"/>
  <p:tag name="ANNOTATION_COUNT" val="0"/>
  <p:tag name="ARTICULATE_SLIDE_PAUSE" val="1"/>
  <p:tag name="ARTICULATE_NAV_LEVEL" val="1"/>
  <p:tag name="ARTICULATE_PLAYLIST_ID" val="-1"/>
  <p:tag name="ARTICULATE_LOCK_SLIDE" val="0"/>
  <p:tag name="ARTICULATE_SLIDE_NAV" val="1"/>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2.xml><?xml version="1.0" encoding="utf-8"?>
<p:tagLst xmlns:a="http://schemas.openxmlformats.org/drawingml/2006/main" xmlns:r="http://schemas.openxmlformats.org/officeDocument/2006/relationships" xmlns:p="http://schemas.openxmlformats.org/presentationml/2006/main">
  <p:tag name="ARTICULATE_SLIDE_GUID" val="2d66a057-dd29-4b84-a356-df3428ccd5bc"/>
  <p:tag name="AUDIO_ID" val="355"/>
  <p:tag name="ELAPSEDTIME" val="12.2"/>
  <p:tag name="ANNOTATION_COUNT" val="0"/>
  <p:tag name="ARTICULATE_SLIDE_PAUSE" val="1"/>
  <p:tag name="ARTICULATE_NAV_LEVEL" val="1"/>
  <p:tag name="ARTICULATE_PLAYLIST_ID" val="-1"/>
  <p:tag name="ARTICULATE_LOCK_SLIDE" val="0"/>
  <p:tag name="ARTICULATE_SLIDE_NAV" val="26"/>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84.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01Projects\PennDOT\Specific Traffic Training\Intro to Traffic Signals\05 Web Based Training\00_Slides\Glossary of Terms.intr"/>
  <p:tag name="ENGAGE_INTERACTION_SLIDE_ID" val="357"/>
  <p:tag name="ENGAGE_INTERACTION_TITLE" val="Glossary of Terms"/>
  <p:tag name="ENGAGE_LAST_MODIFY_DATE" val="41567.4894444444"/>
  <p:tag name="ELAPSEDTIME" val="505"/>
  <p:tag name="ENGAGE_INTERACTION_TRAP" val="0"/>
  <p:tag name="ENGAGE_INTERACTION_FINISH_MESSAGE" val="Next Slide"/>
  <p:tag name="ENGAGE_INTERACTION_FINISH" val="1"/>
  <p:tag name="ARTICULATE_SLIDE_GUID" val="f8bb9406-5919-41c5-b0dd-b5ee65e0050b"/>
  <p:tag name="ARTICULATE_TITLE_TAG" val="Glossary of Terms"/>
  <p:tag name="ARTICULATE_SLIDE_PAUSE" val="1"/>
  <p:tag name="ARTICULATE_NAV_LEVEL" val="1"/>
  <p:tag name="ARTICULATE_PLAYLIST_ID" val="-1"/>
  <p:tag name="ARTICULATE_LOCK_SLIDE" val="0"/>
  <p:tag name="ARTICULATE_SLIDE_NAV" val="27"/>
</p:tagLst>
</file>

<file path=ppt/tags/tag85.xml><?xml version="1.0" encoding="utf-8"?>
<p:tagLst xmlns:a="http://schemas.openxmlformats.org/drawingml/2006/main" xmlns:r="http://schemas.openxmlformats.org/officeDocument/2006/relationships" xmlns:p="http://schemas.openxmlformats.org/presentationml/2006/main">
  <p:tag name="ART_ENGAGE_A" val="1"/>
</p:tagLst>
</file>

<file path=ppt/tags/tag86.xml><?xml version="1.0" encoding="utf-8"?>
<p:tagLst xmlns:a="http://schemas.openxmlformats.org/drawingml/2006/main" xmlns:r="http://schemas.openxmlformats.org/officeDocument/2006/relationships" xmlns:p="http://schemas.openxmlformats.org/presentationml/2006/main">
  <p:tag name="ART_ENGAGE_B" val="1"/>
</p:tagLst>
</file>

<file path=ppt/tags/tag8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8.xml><?xml version="1.0" encoding="utf-8"?>
<p:tagLst xmlns:a="http://schemas.openxmlformats.org/drawingml/2006/main" xmlns:r="http://schemas.openxmlformats.org/officeDocument/2006/relationships" xmlns:p="http://schemas.openxmlformats.org/presentationml/2006/main">
  <p:tag name="ARTICULATE_SLIDE_GUID" val="32404aa2-01c7-4e9f-9bd0-689a8b51568b"/>
  <p:tag name="AUDIO_ID" val="324"/>
  <p:tag name="ELAPSEDTIME" val="27.3"/>
  <p:tag name="ANNOTATION_TYPE_1" val="0"/>
  <p:tag name="ANNOTATION_START_1" val="8.8"/>
  <p:tag name="ANNOTATION_END_1" val="19.6"/>
  <p:tag name="ANNOTATION_TOP_1" val="134.5"/>
  <p:tag name="ANNOTATION_LEFT_1" val="5.5"/>
  <p:tag name="ANNOTATION_WIDTH_1" val="91.1"/>
  <p:tag name="ANNOTATION_HEIGHT_1" val="90.9"/>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PAUSE" val="0"/>
  <p:tag name="ARTICULATE_NAV_LEVEL" val="1"/>
  <p:tag name="ARTICULATE_PLAYLIST_ID" val="-1"/>
  <p:tag name="ARTICULATE_LOCK_SLIDE" val="0"/>
  <p:tag name="ARTICULATE_SLIDE_NAV" val="28"/>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fd868066-a71d-4097-a2fe-6ac68cfdd550"/>
  <p:tag name="ANNOTATION_TYPE_3" val="0"/>
  <p:tag name="ANNOTATION_START_3" val="9.0"/>
  <p:tag name="ANNOTATION_TOP_3" val="319.9"/>
  <p:tag name="ANNOTATION_LEFT_3" val="338.4"/>
  <p:tag name="ANNOTATION_WIDTH_3" val="91.1"/>
  <p:tag name="ANNOTATION_HEIGHT_3" val="90.9"/>
  <p:tag name="ANNOTATION_ANIMATION_3" val="3"/>
  <p:tag name="ANNOTATION_ROTATION_3" val="9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UDIO_ID" val="358"/>
  <p:tag name="ELAPSEDTIME" val="20.0"/>
  <p:tag name="ANNOTATION_TYPE_1" val="2"/>
  <p:tag name="ANNOTATION_START_1" val="9.4"/>
  <p:tag name="ANNOTATION_END_1" val="9.4"/>
  <p:tag name="ANNOTATION_TOP_1" val="-30.3"/>
  <p:tag name="ANNOTATION_LEFT_1" val="-30.4"/>
  <p:tag name="ANNOTATION_WIDTH_1" val="636.8"/>
  <p:tag name="ANNOTATION_HEIGHT_1" val="492.6"/>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9.4"/>
  <p:tag name="ANNOTATION_TOP_2" val="338.7"/>
  <p:tag name="ANNOTATION_LEFT_2" val="78.4"/>
  <p:tag name="ANNOTATION_WIDTH_2" val="489.1"/>
  <p:tag name="ANNOTATION_HEIGHT_2" val="83.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SLIDE_PAUSE" val="1"/>
  <p:tag name="ARTICULATE_NAV_LEVEL" val="1"/>
  <p:tag name="ARTICULATE_PLAYLIST_ID" val="-1"/>
  <p:tag name="ARTICULATE_LOCK_SLIDE" val="0"/>
  <p:tag name="ARTICULATE_SLIDE_NAV" val="29"/>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PresentationPro_TechnologyT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DD80FE-421B-4B96-8B15-1459F021B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3399</TotalTime>
  <Words>1476</Words>
  <Application>Microsoft Office PowerPoint</Application>
  <PresentationFormat>On-screen Show (4:3)</PresentationFormat>
  <Paragraphs>219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PresentationPro_TechnologyTiles</vt:lpstr>
      <vt:lpstr>Narration</vt:lpstr>
      <vt:lpstr>Course Player Navigation</vt:lpstr>
      <vt:lpstr>Outline</vt:lpstr>
      <vt:lpstr>Volume Button</vt:lpstr>
      <vt:lpstr>Pause/Play Button</vt:lpstr>
      <vt:lpstr>Previous/Next Button</vt:lpstr>
      <vt:lpstr>View Button</vt:lpstr>
      <vt:lpstr>Attachments</vt:lpstr>
      <vt:lpstr>Exit</vt:lpstr>
      <vt:lpstr>Time Information</vt:lpstr>
      <vt:lpstr>Traffic Signal Construction and Inspection in Pennsylvania</vt:lpstr>
      <vt:lpstr>Modules</vt:lpstr>
      <vt:lpstr>Module Times</vt:lpstr>
      <vt:lpstr>Overview</vt:lpstr>
      <vt:lpstr>Introduction</vt:lpstr>
      <vt:lpstr>General</vt:lpstr>
      <vt:lpstr>Course Goals</vt:lpstr>
      <vt:lpstr>Course Goals</vt:lpstr>
      <vt:lpstr>Traffic Signal Portal Website</vt:lpstr>
      <vt:lpstr>Responsibilities of the Inspector</vt:lpstr>
      <vt:lpstr>Responsibilities of the Inspector</vt:lpstr>
      <vt:lpstr>Responsibilities of the Inspector</vt:lpstr>
      <vt:lpstr>Responsibilities of the Contractor</vt:lpstr>
      <vt:lpstr>Responsibilities of the District Traffic Unit</vt:lpstr>
      <vt:lpstr>District Contacts</vt:lpstr>
      <vt:lpstr>Copyright Information</vt:lpstr>
      <vt:lpstr>Glossary of Terms</vt:lpstr>
      <vt:lpstr>Module 1 Completion</vt:lpstr>
      <vt:lpstr>Remaining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Signal Design in Pennsylvania</dc:title>
  <dc:creator>John Albeck</dc:creator>
  <dc:description>2010 technology powerpoint template from presentationpro.com</dc:description>
  <cp:lastModifiedBy> </cp:lastModifiedBy>
  <cp:revision>204</cp:revision>
  <dcterms:created xsi:type="dcterms:W3CDTF">2012-09-25T13:54:21Z</dcterms:created>
  <dcterms:modified xsi:type="dcterms:W3CDTF">2013-12-31T01:44:29Z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TC018813459991</vt:lpwstr>
  </property>
  <property fmtid="{D5CDD505-2E9C-101B-9397-08002B2CF9AE}" pid="3" name="ArticulateUseProject">
    <vt:lpwstr>1</vt:lpwstr>
  </property>
  <property fmtid="{D5CDD505-2E9C-101B-9397-08002B2CF9AE}" pid="4" name="ArticulateGUID">
    <vt:lpwstr>3D2F9985-4048-43C0-B407-81E948ED3D5F</vt:lpwstr>
  </property>
  <property fmtid="{D5CDD505-2E9C-101B-9397-08002B2CF9AE}" pid="5" name="ArticulatePath">
    <vt:lpwstr>01_Introduction</vt:lpwstr>
  </property>
  <property fmtid="{D5CDD505-2E9C-101B-9397-08002B2CF9AE}" pid="6" name="ArticulateProjectFull">
    <vt:lpwstr>C:\01Projects\PennDOT\Specific Traffic Training\Traffic Signal Construction and Inspection\08 Web Based Training\00_Slides\01_Introduction.ppta</vt:lpwstr>
  </property>
</Properties>
</file>