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notesSlides/notesSlide21.xml" ContentType="application/vnd.openxmlformats-officedocument.presentationml.notesSlide+xml"/>
  <Override PartName="/ppt/tags/tag59.xml" ContentType="application/vnd.openxmlformats-officedocument.presentationml.tags+xml"/>
  <Override PartName="/ppt/notesSlides/notesSlide22.xml" ContentType="application/vnd.openxmlformats-officedocument.presentationml.notesSlide+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5"/>
  </p:notesMasterIdLst>
  <p:sldIdLst>
    <p:sldId id="256" r:id="rId3"/>
    <p:sldId id="259" r:id="rId4"/>
    <p:sldId id="325" r:id="rId5"/>
    <p:sldId id="326" r:id="rId6"/>
    <p:sldId id="327" r:id="rId7"/>
    <p:sldId id="339" r:id="rId8"/>
    <p:sldId id="340" r:id="rId9"/>
    <p:sldId id="329" r:id="rId10"/>
    <p:sldId id="330" r:id="rId11"/>
    <p:sldId id="331" r:id="rId12"/>
    <p:sldId id="332" r:id="rId13"/>
    <p:sldId id="333" r:id="rId14"/>
    <p:sldId id="334" r:id="rId15"/>
    <p:sldId id="341" r:id="rId16"/>
    <p:sldId id="342" r:id="rId17"/>
    <p:sldId id="336" r:id="rId18"/>
    <p:sldId id="337" r:id="rId19"/>
    <p:sldId id="338" r:id="rId20"/>
    <p:sldId id="345" r:id="rId21"/>
    <p:sldId id="346" r:id="rId22"/>
    <p:sldId id="343" r:id="rId23"/>
    <p:sldId id="344" r:id="rId24"/>
  </p:sldIdLst>
  <p:sldSz cx="9144000" cy="6858000" type="screen4x3"/>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24" autoAdjust="0"/>
  </p:normalViewPr>
  <p:slideViewPr>
    <p:cSldViewPr>
      <p:cViewPr>
        <p:scale>
          <a:sx n="70" d="100"/>
          <a:sy n="70" d="100"/>
        </p:scale>
        <p:origin x="-1974" y="-27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6E429C-E3A5-483A-8D4F-DD99ABC19D08}" type="datetimeFigureOut">
              <a:rPr lang="en-US" smtClean="0"/>
              <a:t>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AD4D4B-D15B-4BF9-8BE1-A2F68C050B0A}" type="slidenum">
              <a:rPr lang="en-US" smtClean="0"/>
              <a:t>‹#›</a:t>
            </a:fld>
            <a:endParaRPr lang="en-US"/>
          </a:p>
        </p:txBody>
      </p:sp>
    </p:spTree>
    <p:extLst>
      <p:ext uri="{BB962C8B-B14F-4D97-AF65-F5344CB8AC3E}">
        <p14:creationId xmlns:p14="http://schemas.microsoft.com/office/powerpoint/2010/main" val="1657387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a:t>
            </a:fld>
            <a:endParaRPr lang="en-US"/>
          </a:p>
        </p:txBody>
      </p:sp>
    </p:spTree>
    <p:extLst>
      <p:ext uri="{BB962C8B-B14F-4D97-AF65-F5344CB8AC3E}">
        <p14:creationId xmlns:p14="http://schemas.microsoft.com/office/powerpoint/2010/main" val="2086512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10</a:t>
            </a:fld>
            <a:endParaRPr lang="en-US"/>
          </a:p>
        </p:txBody>
      </p:sp>
    </p:spTree>
    <p:extLst>
      <p:ext uri="{BB962C8B-B14F-4D97-AF65-F5344CB8AC3E}">
        <p14:creationId xmlns:p14="http://schemas.microsoft.com/office/powerpoint/2010/main" val="372616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11</a:t>
            </a:fld>
            <a:endParaRPr lang="en-US"/>
          </a:p>
        </p:txBody>
      </p:sp>
    </p:spTree>
    <p:extLst>
      <p:ext uri="{BB962C8B-B14F-4D97-AF65-F5344CB8AC3E}">
        <p14:creationId xmlns:p14="http://schemas.microsoft.com/office/powerpoint/2010/main" val="1803425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12</a:t>
            </a:fld>
            <a:endParaRPr lang="en-US"/>
          </a:p>
        </p:txBody>
      </p:sp>
    </p:spTree>
    <p:extLst>
      <p:ext uri="{BB962C8B-B14F-4D97-AF65-F5344CB8AC3E}">
        <p14:creationId xmlns:p14="http://schemas.microsoft.com/office/powerpoint/2010/main" val="3764204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13</a:t>
            </a:fld>
            <a:endParaRPr lang="en-US"/>
          </a:p>
        </p:txBody>
      </p:sp>
    </p:spTree>
    <p:extLst>
      <p:ext uri="{BB962C8B-B14F-4D97-AF65-F5344CB8AC3E}">
        <p14:creationId xmlns:p14="http://schemas.microsoft.com/office/powerpoint/2010/main" val="3712176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14</a:t>
            </a:fld>
            <a:endParaRPr lang="en-US"/>
          </a:p>
        </p:txBody>
      </p:sp>
    </p:spTree>
    <p:extLst>
      <p:ext uri="{BB962C8B-B14F-4D97-AF65-F5344CB8AC3E}">
        <p14:creationId xmlns:p14="http://schemas.microsoft.com/office/powerpoint/2010/main" val="2379114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15</a:t>
            </a:fld>
            <a:endParaRPr lang="en-US"/>
          </a:p>
        </p:txBody>
      </p:sp>
    </p:spTree>
    <p:extLst>
      <p:ext uri="{BB962C8B-B14F-4D97-AF65-F5344CB8AC3E}">
        <p14:creationId xmlns:p14="http://schemas.microsoft.com/office/powerpoint/2010/main" val="9893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Preapproved traffic signal support drawings</a:t>
            </a:r>
          </a:p>
          <a:p>
            <a:r>
              <a:rPr lang="en-US" dirty="0" smtClean="0"/>
              <a:t>Catalog</a:t>
            </a:r>
            <a:r>
              <a:rPr lang="en-US" baseline="0" dirty="0" smtClean="0"/>
              <a:t> cuts (get on controller or mast arm)</a:t>
            </a:r>
          </a:p>
          <a:p>
            <a:r>
              <a:rPr lang="en-US" baseline="0" dirty="0" smtClean="0"/>
              <a:t>Get examples from D6</a:t>
            </a:r>
            <a:endParaRPr lang="en-US" dirty="0"/>
          </a:p>
        </p:txBody>
      </p:sp>
      <p:sp>
        <p:nvSpPr>
          <p:cNvPr id="4" name="Slide Number Placeholder 3"/>
          <p:cNvSpPr>
            <a:spLocks noGrp="1"/>
          </p:cNvSpPr>
          <p:nvPr>
            <p:ph type="sldNum" sz="quarter" idx="10"/>
          </p:nvPr>
        </p:nvSpPr>
        <p:spPr/>
        <p:txBody>
          <a:bodyPr/>
          <a:lstStyle/>
          <a:p>
            <a:fld id="{A8AD4D4B-D15B-4BF9-8BE1-A2F68C050B0A}" type="slidenum">
              <a:rPr lang="en-US" smtClean="0"/>
              <a:t>16</a:t>
            </a:fld>
            <a:endParaRPr lang="en-US"/>
          </a:p>
        </p:txBody>
      </p:sp>
    </p:spTree>
    <p:extLst>
      <p:ext uri="{BB962C8B-B14F-4D97-AF65-F5344CB8AC3E}">
        <p14:creationId xmlns:p14="http://schemas.microsoft.com/office/powerpoint/2010/main" val="3855183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17</a:t>
            </a:fld>
            <a:endParaRPr lang="en-US"/>
          </a:p>
        </p:txBody>
      </p:sp>
    </p:spTree>
    <p:extLst>
      <p:ext uri="{BB962C8B-B14F-4D97-AF65-F5344CB8AC3E}">
        <p14:creationId xmlns:p14="http://schemas.microsoft.com/office/powerpoint/2010/main" val="1704750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18</a:t>
            </a:fld>
            <a:endParaRPr lang="en-US"/>
          </a:p>
        </p:txBody>
      </p:sp>
    </p:spTree>
    <p:extLst>
      <p:ext uri="{BB962C8B-B14F-4D97-AF65-F5344CB8AC3E}">
        <p14:creationId xmlns:p14="http://schemas.microsoft.com/office/powerpoint/2010/main" val="2011272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19</a:t>
            </a:fld>
            <a:endParaRPr lang="en-US"/>
          </a:p>
        </p:txBody>
      </p:sp>
    </p:spTree>
    <p:extLst>
      <p:ext uri="{BB962C8B-B14F-4D97-AF65-F5344CB8AC3E}">
        <p14:creationId xmlns:p14="http://schemas.microsoft.com/office/powerpoint/2010/main" val="427655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publications</a:t>
            </a:r>
            <a:r>
              <a:rPr lang="en-US" baseline="0" dirty="0" smtClean="0"/>
              <a:t> and forms presented in this module are current at the time of the recording. However, the documents are subject to change. It is important to continually check for updates of these documents by visiting the traffic signal portal. You can go there now by clicking on the image in this slide. Click next when you are ready to proceed.</a:t>
            </a:r>
            <a:endParaRPr lang="en-US" dirty="0"/>
          </a:p>
        </p:txBody>
      </p:sp>
      <p:sp>
        <p:nvSpPr>
          <p:cNvPr id="4" name="Slide Number Placeholder 3"/>
          <p:cNvSpPr>
            <a:spLocks noGrp="1"/>
          </p:cNvSpPr>
          <p:nvPr>
            <p:ph type="sldNum" sz="quarter" idx="10"/>
          </p:nvPr>
        </p:nvSpPr>
        <p:spPr/>
        <p:txBody>
          <a:bodyPr/>
          <a:lstStyle/>
          <a:p>
            <a:fld id="{A8AD4D4B-D15B-4BF9-8BE1-A2F68C050B0A}" type="slidenum">
              <a:rPr lang="en-US" smtClean="0"/>
              <a:t>2</a:t>
            </a:fld>
            <a:endParaRPr lang="en-US"/>
          </a:p>
        </p:txBody>
      </p:sp>
    </p:spTree>
    <p:extLst>
      <p:ext uri="{BB962C8B-B14F-4D97-AF65-F5344CB8AC3E}">
        <p14:creationId xmlns:p14="http://schemas.microsoft.com/office/powerpoint/2010/main" val="1260699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20</a:t>
            </a:fld>
            <a:endParaRPr lang="en-US"/>
          </a:p>
        </p:txBody>
      </p:sp>
    </p:spTree>
    <p:extLst>
      <p:ext uri="{BB962C8B-B14F-4D97-AF65-F5344CB8AC3E}">
        <p14:creationId xmlns:p14="http://schemas.microsoft.com/office/powerpoint/2010/main" val="3067094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21</a:t>
            </a:fld>
            <a:endParaRPr lang="en-US"/>
          </a:p>
        </p:txBody>
      </p:sp>
    </p:spTree>
    <p:extLst>
      <p:ext uri="{BB962C8B-B14F-4D97-AF65-F5344CB8AC3E}">
        <p14:creationId xmlns:p14="http://schemas.microsoft.com/office/powerpoint/2010/main" val="936342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4CFED353-EEEA-4CDB-8E90-4F4B3ADAD733}" type="slidenum">
              <a:rPr lang="en-US" smtClean="0"/>
              <a:pPr/>
              <a:t>22</a:t>
            </a:fld>
            <a:endParaRPr lang="en-US" dirty="0"/>
          </a:p>
        </p:txBody>
      </p:sp>
    </p:spTree>
    <p:extLst>
      <p:ext uri="{BB962C8B-B14F-4D97-AF65-F5344CB8AC3E}">
        <p14:creationId xmlns:p14="http://schemas.microsoft.com/office/powerpoint/2010/main" val="1380308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3</a:t>
            </a:fld>
            <a:endParaRPr lang="en-US"/>
          </a:p>
        </p:txBody>
      </p:sp>
    </p:spTree>
    <p:extLst>
      <p:ext uri="{BB962C8B-B14F-4D97-AF65-F5344CB8AC3E}">
        <p14:creationId xmlns:p14="http://schemas.microsoft.com/office/powerpoint/2010/main" val="31425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4</a:t>
            </a:fld>
            <a:endParaRPr lang="en-US"/>
          </a:p>
        </p:txBody>
      </p:sp>
    </p:spTree>
    <p:extLst>
      <p:ext uri="{BB962C8B-B14F-4D97-AF65-F5344CB8AC3E}">
        <p14:creationId xmlns:p14="http://schemas.microsoft.com/office/powerpoint/2010/main" val="66922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5</a:t>
            </a:fld>
            <a:endParaRPr lang="en-US"/>
          </a:p>
        </p:txBody>
      </p:sp>
    </p:spTree>
    <p:extLst>
      <p:ext uri="{BB962C8B-B14F-4D97-AF65-F5344CB8AC3E}">
        <p14:creationId xmlns:p14="http://schemas.microsoft.com/office/powerpoint/2010/main" val="422912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6</a:t>
            </a:fld>
            <a:endParaRPr lang="en-US"/>
          </a:p>
        </p:txBody>
      </p:sp>
    </p:spTree>
    <p:extLst>
      <p:ext uri="{BB962C8B-B14F-4D97-AF65-F5344CB8AC3E}">
        <p14:creationId xmlns:p14="http://schemas.microsoft.com/office/powerpoint/2010/main" val="2886198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7</a:t>
            </a:fld>
            <a:endParaRPr lang="en-US"/>
          </a:p>
        </p:txBody>
      </p:sp>
    </p:spTree>
    <p:extLst>
      <p:ext uri="{BB962C8B-B14F-4D97-AF65-F5344CB8AC3E}">
        <p14:creationId xmlns:p14="http://schemas.microsoft.com/office/powerpoint/2010/main" val="254714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8</a:t>
            </a:fld>
            <a:endParaRPr lang="en-US"/>
          </a:p>
        </p:txBody>
      </p:sp>
    </p:spTree>
    <p:extLst>
      <p:ext uri="{BB962C8B-B14F-4D97-AF65-F5344CB8AC3E}">
        <p14:creationId xmlns:p14="http://schemas.microsoft.com/office/powerpoint/2010/main" val="2209937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AD4D4B-D15B-4BF9-8BE1-A2F68C050B0A}" type="slidenum">
              <a:rPr lang="en-US" smtClean="0"/>
              <a:t>9</a:t>
            </a:fld>
            <a:endParaRPr lang="en-US"/>
          </a:p>
        </p:txBody>
      </p:sp>
    </p:spTree>
    <p:extLst>
      <p:ext uri="{BB962C8B-B14F-4D97-AF65-F5344CB8AC3E}">
        <p14:creationId xmlns:p14="http://schemas.microsoft.com/office/powerpoint/2010/main" val="118565249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Master" Target="../slideMasters/slideMaster1.xml"/><Relationship Id="rId7" Type="http://schemas.openxmlformats.org/officeDocument/2006/relationships/image" Target="../media/image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1.png"/><Relationship Id="rId9" Type="http://schemas.openxmlformats.org/officeDocument/2006/relationships/image" Target="../media/image9.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6.xml"/><Relationship Id="rId7" Type="http://schemas.openxmlformats.org/officeDocument/2006/relationships/image" Target="../media/image2.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slideMaster" Target="../slideMasters/slideMaster1.xml"/><Relationship Id="rId4" Type="http://schemas.openxmlformats.org/officeDocument/2006/relationships/tags" Target="../tags/tag7.xml"/><Relationship Id="rId9"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91440" y="1463040"/>
            <a:ext cx="3566160" cy="533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91439" y="91440"/>
            <a:ext cx="896112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 y="91440"/>
            <a:ext cx="8961120" cy="1280160"/>
          </a:xfrm>
          <a:ln>
            <a:noFill/>
          </a:ln>
        </p:spPr>
        <p:txBody>
          <a:bodyPr/>
          <a:lstStyle>
            <a:lvl1pPr>
              <a:defRPr>
                <a:ln>
                  <a:noFill/>
                </a:ln>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599" y="1905000"/>
            <a:ext cx="3047098" cy="4572000"/>
          </a:xfrm>
        </p:spPr>
        <p:txBody>
          <a:bodyPr anchor="ctr" anchorCtr="0"/>
          <a:lstStyle>
            <a:lvl1pPr marL="0" indent="0" algn="ctr">
              <a:buNone/>
              <a:defRPr b="1">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8" name="Picture 17"/>
          <p:cNvPicPr>
            <a:picLocks noChangeAspect="1"/>
          </p:cNvPicPr>
          <p:nvPr userDrawn="1">
            <p:custDataLst>
              <p:tags r:id="rId1"/>
            </p:custDataLst>
          </p:nvPr>
        </p:nvPicPr>
        <p:blipFill>
          <a:blip r:embed="rId4" cstate="print"/>
          <a:stretch>
            <a:fillRect/>
          </a:stretch>
        </p:blipFill>
        <p:spPr>
          <a:xfrm>
            <a:off x="3276600" y="1746504"/>
            <a:ext cx="912687" cy="1188720"/>
          </a:xfrm>
          <a:prstGeom prst="rect">
            <a:avLst/>
          </a:prstGeom>
          <a:noFill/>
          <a:ln w="28575">
            <a:solidFill>
              <a:schemeClr val="bg1"/>
            </a:solidFill>
          </a:ln>
        </p:spPr>
      </p:pic>
      <p:grpSp>
        <p:nvGrpSpPr>
          <p:cNvPr id="15" name="Group 14"/>
          <p:cNvGrpSpPr/>
          <p:nvPr userDrawn="1">
            <p:custDataLst>
              <p:tags r:id="rId2"/>
            </p:custDataLst>
          </p:nvPr>
        </p:nvGrpSpPr>
        <p:grpSpPr>
          <a:xfrm>
            <a:off x="3289819" y="1463040"/>
            <a:ext cx="5763248" cy="5334000"/>
            <a:chOff x="3289819" y="1463040"/>
            <a:chExt cx="5763248" cy="5334000"/>
          </a:xfrm>
        </p:grpSpPr>
        <p:pic>
          <p:nvPicPr>
            <p:cNvPr id="16" name="Picture 15"/>
            <p:cNvPicPr>
              <a:picLocks noChangeAspect="1"/>
            </p:cNvPicPr>
            <p:nvPr userDrawn="1"/>
          </p:nvPicPr>
          <p:blipFill rotWithShape="1">
            <a:blip r:embed="rId5"/>
            <a:srcRect l="7132" r="7132"/>
            <a:stretch/>
          </p:blipFill>
          <p:spPr>
            <a:xfrm>
              <a:off x="3730210" y="1463040"/>
              <a:ext cx="2606040" cy="2606040"/>
            </a:xfrm>
            <a:prstGeom prst="rect">
              <a:avLst/>
            </a:prstGeom>
          </p:spPr>
        </p:pic>
        <p:pic>
          <p:nvPicPr>
            <p:cNvPr id="17" name="Picture 16"/>
            <p:cNvPicPr>
              <a:picLocks noChangeAspect="1"/>
            </p:cNvPicPr>
            <p:nvPr userDrawn="1"/>
          </p:nvPicPr>
          <p:blipFill rotWithShape="1">
            <a:blip r:embed="rId6" cstate="print">
              <a:extLst>
                <a:ext uri="{28A0092B-C50C-407E-A947-70E740481C1C}">
                  <a14:useLocalDpi xmlns:a14="http://schemas.microsoft.com/office/drawing/2010/main" val="0"/>
                </a:ext>
              </a:extLst>
            </a:blip>
            <a:srcRect l="27877" t="13166" r="27374" b="27167"/>
            <a:stretch/>
          </p:blipFill>
          <p:spPr>
            <a:xfrm>
              <a:off x="3733778" y="4191000"/>
              <a:ext cx="2606040" cy="2606040"/>
            </a:xfrm>
            <a:prstGeom prst="rect">
              <a:avLst/>
            </a:prstGeom>
          </p:spPr>
        </p:pic>
        <p:pic>
          <p:nvPicPr>
            <p:cNvPr id="21" name="Picture 20"/>
            <p:cNvPicPr>
              <a:picLocks noChangeAspect="1"/>
            </p:cNvPicPr>
            <p:nvPr userDrawn="1"/>
          </p:nvPicPr>
          <p:blipFill rotWithShape="1">
            <a:blip r:embed="rId7" cstate="print">
              <a:extLst>
                <a:ext uri="{28A0092B-C50C-407E-A947-70E740481C1C}">
                  <a14:useLocalDpi xmlns:a14="http://schemas.microsoft.com/office/drawing/2010/main" val="0"/>
                </a:ext>
              </a:extLst>
            </a:blip>
            <a:srcRect l="12500" r="12500"/>
            <a:stretch/>
          </p:blipFill>
          <p:spPr>
            <a:xfrm>
              <a:off x="6447027" y="4191000"/>
              <a:ext cx="2606040" cy="2606040"/>
            </a:xfrm>
            <a:prstGeom prst="rect">
              <a:avLst/>
            </a:prstGeom>
          </p:spPr>
        </p:pic>
        <p:pic>
          <p:nvPicPr>
            <p:cNvPr id="22" name="Picture 21"/>
            <p:cNvPicPr>
              <a:picLocks noChangeAspect="1"/>
            </p:cNvPicPr>
            <p:nvPr userDrawn="1"/>
          </p:nvPicPr>
          <p:blipFill rotWithShape="1">
            <a:blip r:embed="rId8" cstate="print">
              <a:extLst>
                <a:ext uri="{28A0092B-C50C-407E-A947-70E740481C1C}">
                  <a14:useLocalDpi xmlns:a14="http://schemas.microsoft.com/office/drawing/2010/main" val="0"/>
                </a:ext>
              </a:extLst>
            </a:blip>
            <a:srcRect l="28875" t="25335" r="20125" b="6667"/>
            <a:stretch/>
          </p:blipFill>
          <p:spPr>
            <a:xfrm>
              <a:off x="6446519" y="1474915"/>
              <a:ext cx="2606040" cy="2606040"/>
            </a:xfrm>
            <a:prstGeom prst="rect">
              <a:avLst/>
            </a:prstGeom>
          </p:spPr>
        </p:pic>
        <p:pic>
          <p:nvPicPr>
            <p:cNvPr id="23" name="Picture 22"/>
            <p:cNvPicPr>
              <a:picLocks noChangeAspect="1"/>
            </p:cNvPicPr>
            <p:nvPr userDrawn="1"/>
          </p:nvPicPr>
          <p:blipFill rotWithShape="1">
            <a:blip r:embed="rId9" cstate="print">
              <a:extLst>
                <a:ext uri="{28A0092B-C50C-407E-A947-70E740481C1C}">
                  <a14:useLocalDpi xmlns:a14="http://schemas.microsoft.com/office/drawing/2010/main" val="0"/>
                </a:ext>
              </a:extLst>
            </a:blip>
            <a:srcRect l="12717" t="9104" r="8197" b="12428"/>
            <a:stretch/>
          </p:blipFill>
          <p:spPr>
            <a:xfrm>
              <a:off x="3289819" y="1736054"/>
              <a:ext cx="898566" cy="1188720"/>
            </a:xfrm>
            <a:prstGeom prst="rect">
              <a:avLst/>
            </a:prstGeom>
            <a:noFill/>
            <a:ln w="28575">
              <a:solidFill>
                <a:schemeClr val="bg1"/>
              </a:solidFill>
            </a:ln>
          </p:spPr>
        </p:pic>
        <p:pic>
          <p:nvPicPr>
            <p:cNvPr id="9" name="Picture 8"/>
            <p:cNvPicPr>
              <a:picLocks noChangeAspect="1"/>
            </p:cNvPicPr>
            <p:nvPr userDrawn="1"/>
          </p:nvPicPr>
          <p:blipFill rotWithShape="1">
            <a:blip r:embed="rId10" cstate="print">
              <a:extLst>
                <a:ext uri="{28A0092B-C50C-407E-A947-70E740481C1C}">
                  <a14:useLocalDpi xmlns:a14="http://schemas.microsoft.com/office/drawing/2010/main" val="0"/>
                </a:ext>
              </a:extLst>
            </a:blip>
            <a:srcRect l="3441" t="10667" r="12577" b="7532"/>
            <a:stretch/>
          </p:blipFill>
          <p:spPr>
            <a:xfrm>
              <a:off x="3289819" y="3535680"/>
              <a:ext cx="915303" cy="1188720"/>
            </a:xfrm>
            <a:prstGeom prst="rect">
              <a:avLst/>
            </a:prstGeom>
            <a:ln w="28575">
              <a:solidFill>
                <a:schemeClr val="bg1"/>
              </a:solidFill>
            </a:ln>
          </p:spPr>
        </p:pic>
        <p:pic>
          <p:nvPicPr>
            <p:cNvPr id="10" name="Picture 9"/>
            <p:cNvPicPr>
              <a:picLocks noChangeAspect="1"/>
            </p:cNvPicPr>
            <p:nvPr userDrawn="1"/>
          </p:nvPicPr>
          <p:blipFill rotWithShape="1">
            <a:blip r:embed="rId11" cstate="print">
              <a:extLst>
                <a:ext uri="{28A0092B-C50C-407E-A947-70E740481C1C}">
                  <a14:useLocalDpi xmlns:a14="http://schemas.microsoft.com/office/drawing/2010/main" val="0"/>
                </a:ext>
              </a:extLst>
            </a:blip>
            <a:srcRect t="-857" b="3357"/>
            <a:stretch/>
          </p:blipFill>
          <p:spPr>
            <a:xfrm>
              <a:off x="3306556" y="5288279"/>
              <a:ext cx="914400" cy="1188721"/>
            </a:xfrm>
            <a:prstGeom prst="rect">
              <a:avLst/>
            </a:prstGeom>
            <a:ln w="28575">
              <a:solidFill>
                <a:schemeClr val="bg1"/>
              </a:solidFill>
            </a:ln>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65C9E1-6621-4182-8902-0F26D3A31514}" type="datetimeFigureOut">
              <a:rPr lang="en-US" smtClean="0"/>
              <a:t>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5C9E1-6621-4182-8902-0F26D3A31514}" type="datetimeFigureOut">
              <a:rPr lang="en-US" smtClean="0"/>
              <a:t>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C9E1-6621-4182-8902-0F26D3A31514}" type="datetimeFigureOut">
              <a:rPr lang="en-US" smtClean="0"/>
              <a:t>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65C9E1-6621-4182-8902-0F26D3A31514}" type="datetimeFigureOut">
              <a:rPr lang="en-US" smtClean="0"/>
              <a:t>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16" name="Rectangle 15"/>
          <p:cNvSpPr/>
          <p:nvPr userDrawn="1"/>
        </p:nvSpPr>
        <p:spPr>
          <a:xfrm>
            <a:off x="91440" y="91440"/>
            <a:ext cx="8976360" cy="109728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1"/>
          <p:cNvSpPr>
            <a:spLocks noGrp="1"/>
          </p:cNvSpPr>
          <p:nvPr>
            <p:ph type="title"/>
          </p:nvPr>
        </p:nvSpPr>
        <p:spPr>
          <a:xfrm>
            <a:off x="91440" y="91441"/>
            <a:ext cx="8976360" cy="824076"/>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295400" y="1433648"/>
            <a:ext cx="7620000" cy="527537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
        <p:nvSpPr>
          <p:cNvPr id="15" name="Rectangle 14"/>
          <p:cNvSpPr/>
          <p:nvPr userDrawn="1"/>
        </p:nvSpPr>
        <p:spPr>
          <a:xfrm>
            <a:off x="90972" y="1295400"/>
            <a:ext cx="1143000" cy="5486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17" name="Picture 16"/>
          <p:cNvPicPr>
            <a:picLocks noChangeAspect="1"/>
          </p:cNvPicPr>
          <p:nvPr userDrawn="1">
            <p:custDataLst>
              <p:tags r:id="rId1"/>
            </p:custDataLst>
          </p:nvPr>
        </p:nvPicPr>
        <p:blipFill>
          <a:blip r:embed="rId6" cstate="print"/>
          <a:stretch>
            <a:fillRect/>
          </a:stretch>
        </p:blipFill>
        <p:spPr>
          <a:xfrm>
            <a:off x="7010420" y="838200"/>
            <a:ext cx="457180" cy="595449"/>
          </a:xfrm>
          <a:prstGeom prst="rect">
            <a:avLst/>
          </a:prstGeom>
          <a:noFill/>
          <a:ln w="28575">
            <a:solidFill>
              <a:schemeClr val="bg1"/>
            </a:solidFill>
          </a:ln>
        </p:spPr>
      </p:pic>
      <p:pic>
        <p:nvPicPr>
          <p:cNvPr id="18" name="Picture 17" descr="APS Pushbutton.JPG"/>
          <p:cNvPicPr>
            <a:picLocks noChangeAspect="1"/>
          </p:cNvPicPr>
          <p:nvPr userDrawn="1">
            <p:custDataLst>
              <p:tags r:id="rId2"/>
            </p:custDataLst>
          </p:nvPr>
        </p:nvPicPr>
        <p:blipFill rotWithShape="1">
          <a:blip r:embed="rId7" cstate="print"/>
          <a:srcRect l="22392" t="26419" r="19348" b="16782"/>
          <a:stretch/>
        </p:blipFill>
        <p:spPr bwMode="auto">
          <a:xfrm>
            <a:off x="7696200" y="839316"/>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9" name="Picture 18" descr="Cabinet Type 1 Mount.JPG"/>
          <p:cNvPicPr>
            <a:picLocks noChangeAspect="1"/>
          </p:cNvPicPr>
          <p:nvPr userDrawn="1">
            <p:custDataLst>
              <p:tags r:id="rId3"/>
            </p:custDataLst>
          </p:nvPr>
        </p:nvPicPr>
        <p:blipFill rotWithShape="1">
          <a:blip r:embed="rId8" cstate="print"/>
          <a:srcRect l="18430" t="26606" r="33493" b="26441"/>
          <a:stretch/>
        </p:blipFill>
        <p:spPr bwMode="auto">
          <a:xfrm>
            <a:off x="8382000" y="839316"/>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21" name="Picture 2" descr="C:\01Projects\PennDOT\Admin (General)\Media Kit\2008PennDOTLogoColor.jpg"/>
          <p:cNvPicPr>
            <a:picLocks noChangeAspect="1" noChangeArrowheads="1"/>
          </p:cNvPicPr>
          <p:nvPr userDrawn="1">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58314" y="6456609"/>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11" name="Rectangle 10"/>
          <p:cNvSpPr/>
          <p:nvPr userDrawn="1"/>
        </p:nvSpPr>
        <p:spPr>
          <a:xfrm>
            <a:off x="228600" y="228600"/>
            <a:ext cx="8686800" cy="11363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
        <p:nvSpPr>
          <p:cNvPr id="10" name="Rectangle 9"/>
          <p:cNvSpPr/>
          <p:nvPr userDrawn="1"/>
        </p:nvSpPr>
        <p:spPr>
          <a:xfrm>
            <a:off x="228600" y="1447800"/>
            <a:ext cx="11430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12" name="Picture 11"/>
          <p:cNvPicPr>
            <a:picLocks noChangeAspect="1"/>
          </p:cNvPicPr>
          <p:nvPr userDrawn="1"/>
        </p:nvPicPr>
        <p:blipFill>
          <a:blip r:embed="rId2" cstate="print"/>
          <a:stretch>
            <a:fillRect/>
          </a:stretch>
        </p:blipFill>
        <p:spPr>
          <a:xfrm>
            <a:off x="6858020" y="1067207"/>
            <a:ext cx="457180" cy="595449"/>
          </a:xfrm>
          <a:prstGeom prst="rect">
            <a:avLst/>
          </a:prstGeom>
          <a:noFill/>
          <a:ln w="28575">
            <a:solidFill>
              <a:schemeClr val="bg1"/>
            </a:solidFill>
          </a:ln>
        </p:spPr>
      </p:pic>
      <p:pic>
        <p:nvPicPr>
          <p:cNvPr id="13" name="Picture 12" descr="APS Pushbutton.JPG"/>
          <p:cNvPicPr>
            <a:picLocks noChangeAspect="1"/>
          </p:cNvPicPr>
          <p:nvPr userDrawn="1"/>
        </p:nvPicPr>
        <p:blipFill rotWithShape="1">
          <a:blip r:embed="rId3" cstate="print"/>
          <a:srcRect l="22392" t="26419" r="19348" b="16782"/>
          <a:stretch/>
        </p:blipFill>
        <p:spPr bwMode="auto">
          <a:xfrm>
            <a:off x="7543800" y="1068323"/>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4" name="Picture 13" descr="Cabinet Type 1 Mount.JPG"/>
          <p:cNvPicPr>
            <a:picLocks noChangeAspect="1"/>
          </p:cNvPicPr>
          <p:nvPr userDrawn="1"/>
        </p:nvPicPr>
        <p:blipFill rotWithShape="1">
          <a:blip r:embed="rId4" cstate="print"/>
          <a:srcRect l="18430" t="26606" r="33493" b="26441"/>
          <a:stretch/>
        </p:blipFill>
        <p:spPr bwMode="auto">
          <a:xfrm>
            <a:off x="8229600" y="1068323"/>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16" name="Picture 2" descr="C:\01Projects\PennDOT\Admin (General)\Media Kit\2008PennDOTLogoColor.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2" name="Picture 2" descr="C:\01Projects\PennDOT\Admin (General)\Media Kit\2008PennDOTLogoColor.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7" name="Rectangle 6"/>
          <p:cNvSpPr/>
          <p:nvPr userDrawn="1"/>
        </p:nvSpPr>
        <p:spPr>
          <a:xfrm>
            <a:off x="0" y="1447800"/>
            <a:ext cx="1524000" cy="5410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1447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pic>
        <p:nvPicPr>
          <p:cNvPr id="11" name="Picture 2" descr="C:\01Projects\PennDOT\Admin (General)\Media Kit\2008PennDOTLogoColor.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07757" y="6328184"/>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65C9E1-6621-4182-8902-0F26D3A31514}" type="datetimeFigureOut">
              <a:rPr lang="en-US" smtClean="0"/>
              <a:t>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65C9E1-6621-4182-8902-0F26D3A31514}" type="datetimeFigureOut">
              <a:rPr lang="en-US" smtClean="0"/>
              <a:t>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65C9E1-6621-4182-8902-0F26D3A31514}" type="datetimeFigureOut">
              <a:rPr lang="en-US" smtClean="0"/>
              <a:t>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42A718-4B6A-426C-87B0-EDD8B353F2B9}"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76200" y="1459787"/>
            <a:ext cx="1143000" cy="5181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Rectangle 7"/>
          <p:cNvSpPr/>
          <p:nvPr/>
        </p:nvSpPr>
        <p:spPr>
          <a:xfrm>
            <a:off x="76200" y="76200"/>
            <a:ext cx="8991600" cy="128873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 name="Title Placeholder 1"/>
          <p:cNvSpPr>
            <a:spLocks noGrp="1"/>
          </p:cNvSpPr>
          <p:nvPr>
            <p:ph type="title"/>
          </p:nvPr>
        </p:nvSpPr>
        <p:spPr>
          <a:xfrm>
            <a:off x="76200" y="228600"/>
            <a:ext cx="8991600" cy="762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447800" y="1600200"/>
            <a:ext cx="7467600" cy="4727984"/>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fld id="{E365C9E1-6621-4182-8902-0F26D3A31514}" type="datetimeFigureOut">
              <a:rPr lang="en-US" smtClean="0"/>
              <a:pPr/>
              <a:t>1/1/2014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fld id="{9242A718-4B6A-426C-87B0-EDD8B353F2B9}" type="slidenum">
              <a:rPr lang="en-US" smtClean="0"/>
              <a:pPr/>
              <a:t>‹#›</a:t>
            </a:fld>
            <a:endParaRPr lang="en-US"/>
          </a:p>
        </p:txBody>
      </p:sp>
      <p:pic>
        <p:nvPicPr>
          <p:cNvPr id="13" name="Picture 12"/>
          <p:cNvPicPr>
            <a:picLocks noChangeAspect="1"/>
          </p:cNvPicPr>
          <p:nvPr userDrawn="1"/>
        </p:nvPicPr>
        <p:blipFill>
          <a:blip r:embed="rId17" cstate="print"/>
          <a:stretch>
            <a:fillRect/>
          </a:stretch>
        </p:blipFill>
        <p:spPr>
          <a:xfrm>
            <a:off x="7010420" y="1003608"/>
            <a:ext cx="457180" cy="595449"/>
          </a:xfrm>
          <a:prstGeom prst="rect">
            <a:avLst/>
          </a:prstGeom>
          <a:noFill/>
          <a:ln w="28575">
            <a:solidFill>
              <a:schemeClr val="bg1"/>
            </a:solidFill>
          </a:ln>
        </p:spPr>
      </p:pic>
      <p:pic>
        <p:nvPicPr>
          <p:cNvPr id="14" name="Picture 13" descr="APS Pushbutton.JPG"/>
          <p:cNvPicPr>
            <a:picLocks noChangeAspect="1"/>
          </p:cNvPicPr>
          <p:nvPr userDrawn="1"/>
        </p:nvPicPr>
        <p:blipFill rotWithShape="1">
          <a:blip r:embed="rId18" cstate="print"/>
          <a:srcRect l="22392" t="26419" r="19348" b="16782"/>
          <a:stretch/>
        </p:blipFill>
        <p:spPr bwMode="auto">
          <a:xfrm>
            <a:off x="7696200" y="1004724"/>
            <a:ext cx="457200" cy="594333"/>
          </a:xfrm>
          <a:prstGeom prst="rect">
            <a:avLst/>
          </a:prstGeom>
          <a:noFill/>
          <a:ln w="28575">
            <a:solidFill>
              <a:schemeClr val="bg1"/>
            </a:solidFill>
          </a:ln>
          <a:extLst>
            <a:ext uri="{53640926-AAD7-44D8-BBD7-CCE9431645EC}">
              <a14:shadowObscured xmlns:a14="http://schemas.microsoft.com/office/drawing/2010/main"/>
            </a:ext>
          </a:extLst>
        </p:spPr>
      </p:pic>
      <p:pic>
        <p:nvPicPr>
          <p:cNvPr id="15" name="Picture 14" descr="Cabinet Type 1 Mount.JPG"/>
          <p:cNvPicPr>
            <a:picLocks noChangeAspect="1"/>
          </p:cNvPicPr>
          <p:nvPr userDrawn="1"/>
        </p:nvPicPr>
        <p:blipFill rotWithShape="1">
          <a:blip r:embed="rId19" cstate="print"/>
          <a:srcRect l="18430" t="26606" r="33493" b="26441"/>
          <a:stretch/>
        </p:blipFill>
        <p:spPr bwMode="auto">
          <a:xfrm>
            <a:off x="8382000" y="1004724"/>
            <a:ext cx="457200" cy="595476"/>
          </a:xfrm>
          <a:prstGeom prst="rect">
            <a:avLst/>
          </a:prstGeom>
          <a:noFill/>
          <a:ln w="28575">
            <a:solidFill>
              <a:schemeClr val="bg1"/>
            </a:solidFill>
          </a:ln>
          <a:extLst>
            <a:ext uri="{53640926-AAD7-44D8-BBD7-CCE9431645EC}">
              <a14:shadowObscured xmlns:a14="http://schemas.microsoft.com/office/drawing/2010/main"/>
            </a:ext>
          </a:extLst>
        </p:spPr>
      </p:pic>
      <p:pic>
        <p:nvPicPr>
          <p:cNvPr id="16" name="Picture 2" descr="C:\01Projects\PennDOT\Admin (General)\Media Kit\2008PennDOTLogoColor.jp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55357" y="6326632"/>
            <a:ext cx="984686" cy="2524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iming>
    <p:tnLst>
      <p:par>
        <p:cTn id="1" dur="indefinite" restart="never" nodeType="tmRoot"/>
      </p:par>
    </p:tnLst>
  </p:timing>
  <p:txStyles>
    <p:titleStyle>
      <a:lvl1pPr algn="ctr" defTabSz="914400" rtl="0" eaLnBrk="1" latinLnBrk="0" hangingPunct="1">
        <a:spcBef>
          <a:spcPct val="0"/>
        </a:spcBef>
        <a:buNone/>
        <a:defRPr sz="3200" b="1" kern="1200">
          <a:solidFill>
            <a:schemeClr val="bg1"/>
          </a:solidFill>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3.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22.png"/><Relationship Id="rId2" Type="http://schemas.openxmlformats.org/officeDocument/2006/relationships/tags" Target="../tags/tag28.xml"/><Relationship Id="rId16" Type="http://schemas.openxmlformats.org/officeDocument/2006/relationships/hyperlink" Target="NULL" TargetMode="Externa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21.emf"/><Relationship Id="rId5" Type="http://schemas.openxmlformats.org/officeDocument/2006/relationships/tags" Target="../tags/tag31.xml"/><Relationship Id="rId15" Type="http://schemas.openxmlformats.org/officeDocument/2006/relationships/image" Target="../media/image25.png"/><Relationship Id="rId10" Type="http://schemas.openxmlformats.org/officeDocument/2006/relationships/hyperlink" Target="Pub%20148.pdf" TargetMode="External"/><Relationship Id="rId4" Type="http://schemas.openxmlformats.org/officeDocument/2006/relationships/tags" Target="../tags/tag30.xml"/><Relationship Id="rId9" Type="http://schemas.openxmlformats.org/officeDocument/2006/relationships/notesSlide" Target="../notesSlides/notesSlide10.xml"/><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6.png"/><Relationship Id="rId5" Type="http://schemas.openxmlformats.org/officeDocument/2006/relationships/hyperlink" Target="NUL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7.emf"/><Relationship Id="rId5" Type="http://schemas.openxmlformats.org/officeDocument/2006/relationships/hyperlink" Target="NULL"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28.emf"/><Relationship Id="rId5" Type="http://schemas.openxmlformats.org/officeDocument/2006/relationships/hyperlink" Target="NULL"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9.png"/><Relationship Id="rId5" Type="http://schemas.openxmlformats.org/officeDocument/2006/relationships/hyperlink" Target="http://www.dot.state.pa.us/Internet/Bureaus/pdDesign.nsf/ConstructionSpecs408and7?readForm"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tags" Target="../tags/tag44.xml"/><Relationship Id="rId7" Type="http://schemas.openxmlformats.org/officeDocument/2006/relationships/image" Target="../media/image30.emf"/><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hyperlink" Target="../../../Additional%20Publications%20and%20Materials/Pubs/Publication%20408/Pub%20408%20TOC.pdf" TargetMode="External"/><Relationship Id="rId5" Type="http://schemas.openxmlformats.org/officeDocument/2006/relationships/notesSlide" Target="../notesSlides/notesSlide15.xml"/><Relationship Id="rId4" Type="http://schemas.openxmlformats.org/officeDocument/2006/relationships/slideLayout" Target="../slideLayouts/slideLayout2.xml"/><Relationship Id="rId9" Type="http://schemas.openxmlformats.org/officeDocument/2006/relationships/hyperlink" Target="http://www.dot.state.pa.us/Internet/Bureaus/pdDesign.nsf/ConstructionSpecs408and7?readForm" TargetMode="External"/></Relationships>
</file>

<file path=ppt/slides/_rels/slide16.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33.emf"/><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32.emf"/><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xml"/><Relationship Id="rId1" Type="http://schemas.openxmlformats.org/officeDocument/2006/relationships/tags" Target="../tags/tag49.xml"/><Relationship Id="rId5" Type="http://schemas.openxmlformats.org/officeDocument/2006/relationships/image" Target="../media/image34.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35.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hyperlink" Target="http://www.dot.state.pa.us/Internet/Bureaus/pdDesign.nsf/ConstructionSpecs408and7?readFor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3.png"/><Relationship Id="rId5" Type="http://schemas.openxmlformats.org/officeDocument/2006/relationships/hyperlink" Target="http://www.dot.state.pa.us/Portal%20Information/Traffic%20Signal%20Portal/index.html"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tags" Target="../tags/tag56.xml"/><Relationship Id="rId7" Type="http://schemas.openxmlformats.org/officeDocument/2006/relationships/image" Target="../media/image36.jp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notesSlide" Target="../notesSlides/notesSlide20.xml"/><Relationship Id="rId11" Type="http://schemas.openxmlformats.org/officeDocument/2006/relationships/image" Target="../media/image40.png"/><Relationship Id="rId5" Type="http://schemas.openxmlformats.org/officeDocument/2006/relationships/slideLayout" Target="../slideLayouts/slideLayout10.xml"/><Relationship Id="rId10" Type="http://schemas.openxmlformats.org/officeDocument/2006/relationships/image" Target="../media/image39.png"/><Relationship Id="rId4" Type="http://schemas.openxmlformats.org/officeDocument/2006/relationships/tags" Target="../tags/tag57.xml"/><Relationship Id="rId9"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hyperlink" Target="http://www.dotdom1.state.pa.us/ecms/ecms_training_calendar.ns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5.xml"/><Relationship Id="rId7" Type="http://schemas.openxmlformats.org/officeDocument/2006/relationships/image" Target="../media/image14.emf"/><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mutcd.fhwa.dot.gov/index.htm" TargetMode="External"/><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6.emf"/><Relationship Id="rId5" Type="http://schemas.openxmlformats.org/officeDocument/2006/relationships/hyperlink" Target="NUL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7.png"/><Relationship Id="rId5" Type="http://schemas.openxmlformats.org/officeDocument/2006/relationships/hyperlink" Target="ftp://ftp.dot.state.pa.us/public/pdf/BOCM_MTD_LAB/PUBLICATIONS/PUB_35/BULLETIN_15.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8.emf"/><Relationship Id="rId5" Type="http://schemas.openxmlformats.org/officeDocument/2006/relationships/hyperlink" Target="NULL"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9.emf"/><Relationship Id="rId5" Type="http://schemas.openxmlformats.org/officeDocument/2006/relationships/hyperlink" Target="ftp://ftp.dot.state.pa.us/public/Bureaus/design/PUB72M/PUB72COV.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0.emf"/><Relationship Id="rId5" Type="http://schemas.openxmlformats.org/officeDocument/2006/relationships/hyperlink" Target="NULL"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Traffic Signal Construction and Inspection in Pennsylvania</a:t>
            </a:r>
            <a:endParaRPr lang="en-US" sz="3600" dirty="0"/>
          </a:p>
        </p:txBody>
      </p:sp>
      <p:sp>
        <p:nvSpPr>
          <p:cNvPr id="3" name="Subtitle 2"/>
          <p:cNvSpPr>
            <a:spLocks noGrp="1"/>
          </p:cNvSpPr>
          <p:nvPr>
            <p:ph type="subTitle" idx="1"/>
          </p:nvPr>
        </p:nvSpPr>
        <p:spPr>
          <a:xfrm>
            <a:off x="152400" y="4171950"/>
            <a:ext cx="2971800" cy="2609850"/>
          </a:xfrm>
        </p:spPr>
        <p:txBody>
          <a:bodyPr>
            <a:normAutofit/>
          </a:bodyPr>
          <a:lstStyle/>
          <a:p>
            <a:r>
              <a:rPr lang="en-US" sz="2800" dirty="0" smtClean="0"/>
              <a:t>Module 2:</a:t>
            </a:r>
          </a:p>
          <a:p>
            <a:r>
              <a:rPr lang="en-US" sz="2800" dirty="0" smtClean="0"/>
              <a:t>Applicable Publications and Forms</a:t>
            </a:r>
            <a:endParaRPr lang="en-US" sz="2800" dirty="0"/>
          </a:p>
        </p:txBody>
      </p:sp>
      <p:sp>
        <p:nvSpPr>
          <p:cNvPr id="5" name="Rectangle 4"/>
          <p:cNvSpPr/>
          <p:nvPr/>
        </p:nvSpPr>
        <p:spPr>
          <a:xfrm>
            <a:off x="152400" y="2438400"/>
            <a:ext cx="2971800" cy="17335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01Projects\PennDOT\Admin (General)\Media Kit\2008CntrPennDOTColor.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2514599"/>
            <a:ext cx="2791509" cy="14859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260990" y="833735"/>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2.7</a:t>
            </a:r>
            <a:endParaRPr lang="en-US" sz="2400" b="1" cap="none" spc="0" dirty="0">
              <a:ln w="1905"/>
              <a:solidFill>
                <a:srgbClr val="FFFF00"/>
              </a:solidFill>
              <a:effectLst>
                <a:innerShdw blurRad="69850" dist="43180" dir="5400000">
                  <a:srgbClr val="000000">
                    <a:alpha val="65000"/>
                  </a:srgbClr>
                </a:innerShdw>
              </a:effectLst>
            </a:endParaRPr>
          </a:p>
        </p:txBody>
      </p:sp>
      <p:sp>
        <p:nvSpPr>
          <p:cNvPr id="2" name="Title 1"/>
          <p:cNvSpPr>
            <a:spLocks noGrp="1"/>
          </p:cNvSpPr>
          <p:nvPr>
            <p:ph type="title"/>
          </p:nvPr>
        </p:nvSpPr>
        <p:spPr/>
        <p:txBody>
          <a:bodyPr>
            <a:normAutofit fontScale="90000"/>
          </a:bodyPr>
          <a:lstStyle/>
          <a:p>
            <a:r>
              <a:rPr lang="en-US" dirty="0" smtClean="0"/>
              <a:t>Publication 148 – Traffic Standards (Signals, TC-8800 Series)</a:t>
            </a:r>
            <a:endParaRPr lang="en-US" dirty="0"/>
          </a:p>
        </p:txBody>
      </p:sp>
      <p:sp>
        <p:nvSpPr>
          <p:cNvPr id="4" name="Content Placeholder 2"/>
          <p:cNvSpPr>
            <a:spLocks noGrp="1"/>
          </p:cNvSpPr>
          <p:nvPr>
            <p:ph idx="1"/>
          </p:nvPr>
        </p:nvSpPr>
        <p:spPr/>
        <p:txBody>
          <a:bodyPr/>
          <a:lstStyle/>
          <a:p>
            <a:r>
              <a:rPr lang="en-US" dirty="0" smtClean="0"/>
              <a:t>Publications</a:t>
            </a:r>
          </a:p>
          <a:p>
            <a:pPr lvl="1"/>
            <a:r>
              <a:rPr lang="en-US" dirty="0" smtClean="0"/>
              <a:t>Publication 148 – Traffic Standards (Signals, TC-8800 Series) </a:t>
            </a:r>
          </a:p>
          <a:p>
            <a:pPr lvl="2"/>
            <a:r>
              <a:rPr lang="en-US" dirty="0" smtClean="0"/>
              <a:t>Publication 148 is the Department’s traffic signal standards</a:t>
            </a:r>
          </a:p>
          <a:p>
            <a:pPr lvl="2"/>
            <a:r>
              <a:rPr lang="en-US" dirty="0" smtClean="0"/>
              <a:t>This includes standard drawings for a variety of traffic signal components</a:t>
            </a:r>
          </a:p>
          <a:p>
            <a:pPr lvl="2"/>
            <a:r>
              <a:rPr lang="en-US" dirty="0" smtClean="0"/>
              <a:t>TC-8801 to TC-8806 included</a:t>
            </a:r>
          </a:p>
          <a:p>
            <a:pPr lvl="2"/>
            <a:endParaRPr lang="en-US" dirty="0"/>
          </a:p>
        </p:txBody>
      </p:sp>
      <p:pic>
        <p:nvPicPr>
          <p:cNvPr id="5" name="Picture 4">
            <a:hlinkClick r:id="rId10" action="ppaction://hlinkfile"/>
          </p:cNvPr>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516160" y="4953000"/>
            <a:ext cx="2486918" cy="1752600"/>
          </a:xfrm>
          <a:prstGeom prst="rect">
            <a:avLst/>
          </a:prstGeom>
          <a:ln>
            <a:noFill/>
          </a:ln>
          <a:effectLst>
            <a:outerShdw blurRad="292100" dist="139700" dir="2700000" algn="tl" rotWithShape="0">
              <a:srgbClr val="333333">
                <a:alpha val="65000"/>
              </a:srgbClr>
            </a:outerShdw>
          </a:effectLst>
        </p:spPr>
      </p:pic>
      <p:graphicFrame>
        <p:nvGraphicFramePr>
          <p:cNvPr id="3" name="Table 2"/>
          <p:cNvGraphicFramePr>
            <a:graphicFrameLocks noGrp="1"/>
          </p:cNvGraphicFramePr>
          <p:nvPr>
            <p:extLst>
              <p:ext uri="{D42A27DB-BD31-4B8C-83A1-F6EECF244321}">
                <p14:modId xmlns:p14="http://schemas.microsoft.com/office/powerpoint/2010/main" val="3632263694"/>
              </p:ext>
            </p:extLst>
          </p:nvPr>
        </p:nvGraphicFramePr>
        <p:xfrm>
          <a:off x="1295400" y="2132122"/>
          <a:ext cx="7707678" cy="3732435"/>
        </p:xfrm>
        <a:graphic>
          <a:graphicData uri="http://schemas.openxmlformats.org/drawingml/2006/table">
            <a:tbl>
              <a:tblPr firstRow="1" firstCol="1" bandRow="1">
                <a:tableStyleId>{5C22544A-7EE6-4342-B048-85BDC9FD1C3A}</a:tableStyleId>
              </a:tblPr>
              <a:tblGrid>
                <a:gridCol w="3711105"/>
                <a:gridCol w="3996573"/>
              </a:tblGrid>
              <a:tr h="533205">
                <a:tc>
                  <a:txBody>
                    <a:bodyPr/>
                    <a:lstStyle/>
                    <a:p>
                      <a:pPr marL="0" marR="0" algn="ctr">
                        <a:spcBef>
                          <a:spcPts val="0"/>
                        </a:spcBef>
                        <a:spcAft>
                          <a:spcPts val="300"/>
                        </a:spcAft>
                      </a:pPr>
                      <a:r>
                        <a:rPr lang="en-US" sz="2800" spc="-15">
                          <a:effectLst/>
                        </a:rPr>
                        <a:t>Standard Drawing No.</a:t>
                      </a:r>
                      <a:endParaRPr lang="en-US" sz="2800" spc="-15">
                        <a:effectLst/>
                        <a:latin typeface="Calibri"/>
                        <a:ea typeface="Times New Roman"/>
                        <a:cs typeface="Times New Roman"/>
                      </a:endParaRPr>
                    </a:p>
                  </a:txBody>
                  <a:tcPr marL="68580" marR="68580" marT="0" marB="0"/>
                </a:tc>
                <a:tc>
                  <a:txBody>
                    <a:bodyPr/>
                    <a:lstStyle/>
                    <a:p>
                      <a:pPr marL="0" marR="0" algn="ctr">
                        <a:spcBef>
                          <a:spcPts val="0"/>
                        </a:spcBef>
                        <a:spcAft>
                          <a:spcPts val="300"/>
                        </a:spcAft>
                      </a:pPr>
                      <a:r>
                        <a:rPr lang="en-US" sz="2800" spc="-15">
                          <a:effectLst/>
                        </a:rPr>
                        <a:t>Description</a:t>
                      </a:r>
                      <a:endParaRPr lang="en-US" sz="2800" spc="-15">
                        <a:effectLst/>
                        <a:latin typeface="Calibri"/>
                        <a:ea typeface="Times New Roman"/>
                        <a:cs typeface="Times New Roman"/>
                      </a:endParaRPr>
                    </a:p>
                  </a:txBody>
                  <a:tcPr marL="68580" marR="68580" marT="0" marB="0"/>
                </a:tc>
              </a:tr>
              <a:tr h="533205">
                <a:tc>
                  <a:txBody>
                    <a:bodyPr/>
                    <a:lstStyle/>
                    <a:p>
                      <a:pPr marL="0" marR="0" algn="ctr">
                        <a:spcBef>
                          <a:spcPts val="0"/>
                        </a:spcBef>
                        <a:spcAft>
                          <a:spcPts val="300"/>
                        </a:spcAft>
                      </a:pPr>
                      <a:r>
                        <a:rPr lang="en-US" sz="2800" spc="-15">
                          <a:effectLst/>
                        </a:rPr>
                        <a:t>TC-8801</a:t>
                      </a:r>
                      <a:endParaRPr lang="en-US" sz="2800" spc="-15">
                        <a:effectLst/>
                        <a:latin typeface="Calibri"/>
                        <a:ea typeface="Times New Roman"/>
                        <a:cs typeface="Times New Roman"/>
                      </a:endParaRPr>
                    </a:p>
                  </a:txBody>
                  <a:tcPr marL="68580" marR="68580" marT="0" marB="0"/>
                </a:tc>
                <a:tc>
                  <a:txBody>
                    <a:bodyPr/>
                    <a:lstStyle/>
                    <a:p>
                      <a:pPr marL="0" marR="0">
                        <a:spcBef>
                          <a:spcPts val="0"/>
                        </a:spcBef>
                        <a:spcAft>
                          <a:spcPts val="300"/>
                        </a:spcAft>
                      </a:pPr>
                      <a:r>
                        <a:rPr lang="en-US" sz="2800" spc="-15">
                          <a:effectLst/>
                        </a:rPr>
                        <a:t>Traffic Signal Support</a:t>
                      </a:r>
                      <a:endParaRPr lang="en-US" sz="2800" spc="-15">
                        <a:effectLst/>
                        <a:latin typeface="Calibri"/>
                        <a:ea typeface="Times New Roman"/>
                        <a:cs typeface="Times New Roman"/>
                      </a:endParaRPr>
                    </a:p>
                  </a:txBody>
                  <a:tcPr marL="68580" marR="68580" marT="0" marB="0"/>
                </a:tc>
              </a:tr>
              <a:tr h="533205">
                <a:tc>
                  <a:txBody>
                    <a:bodyPr/>
                    <a:lstStyle/>
                    <a:p>
                      <a:pPr marL="0" marR="0" algn="ctr">
                        <a:spcBef>
                          <a:spcPts val="0"/>
                        </a:spcBef>
                        <a:spcAft>
                          <a:spcPts val="300"/>
                        </a:spcAft>
                      </a:pPr>
                      <a:r>
                        <a:rPr lang="en-US" sz="2800" spc="-15">
                          <a:effectLst/>
                        </a:rPr>
                        <a:t>TC-8802</a:t>
                      </a:r>
                      <a:endParaRPr lang="en-US" sz="2800" spc="-15">
                        <a:effectLst/>
                        <a:latin typeface="Calibri"/>
                        <a:ea typeface="Times New Roman"/>
                        <a:cs typeface="Times New Roman"/>
                      </a:endParaRPr>
                    </a:p>
                  </a:txBody>
                  <a:tcPr marL="68580" marR="68580" marT="0" marB="0"/>
                </a:tc>
                <a:tc>
                  <a:txBody>
                    <a:bodyPr/>
                    <a:lstStyle/>
                    <a:p>
                      <a:pPr marL="0" marR="0">
                        <a:spcBef>
                          <a:spcPts val="0"/>
                        </a:spcBef>
                        <a:spcAft>
                          <a:spcPts val="300"/>
                        </a:spcAft>
                      </a:pPr>
                      <a:r>
                        <a:rPr lang="en-US" sz="2800" spc="-15">
                          <a:effectLst/>
                        </a:rPr>
                        <a:t>Controller Assembly</a:t>
                      </a:r>
                      <a:endParaRPr lang="en-US" sz="2800" spc="-15">
                        <a:effectLst/>
                        <a:latin typeface="Calibri"/>
                        <a:ea typeface="Times New Roman"/>
                        <a:cs typeface="Times New Roman"/>
                      </a:endParaRPr>
                    </a:p>
                  </a:txBody>
                  <a:tcPr marL="68580" marR="68580" marT="0" marB="0"/>
                </a:tc>
              </a:tr>
              <a:tr h="533205">
                <a:tc>
                  <a:txBody>
                    <a:bodyPr/>
                    <a:lstStyle/>
                    <a:p>
                      <a:pPr marL="0" marR="0" algn="ctr">
                        <a:spcBef>
                          <a:spcPts val="0"/>
                        </a:spcBef>
                        <a:spcAft>
                          <a:spcPts val="300"/>
                        </a:spcAft>
                      </a:pPr>
                      <a:r>
                        <a:rPr lang="en-US" sz="2800" spc="-15">
                          <a:effectLst/>
                        </a:rPr>
                        <a:t>TC-8803</a:t>
                      </a:r>
                      <a:endParaRPr lang="en-US" sz="2800" spc="-15">
                        <a:effectLst/>
                        <a:latin typeface="Calibri"/>
                        <a:ea typeface="Times New Roman"/>
                        <a:cs typeface="Times New Roman"/>
                      </a:endParaRPr>
                    </a:p>
                  </a:txBody>
                  <a:tcPr marL="68580" marR="68580" marT="0" marB="0"/>
                </a:tc>
                <a:tc>
                  <a:txBody>
                    <a:bodyPr/>
                    <a:lstStyle/>
                    <a:p>
                      <a:pPr marL="0" marR="0">
                        <a:spcBef>
                          <a:spcPts val="0"/>
                        </a:spcBef>
                        <a:spcAft>
                          <a:spcPts val="300"/>
                        </a:spcAft>
                      </a:pPr>
                      <a:r>
                        <a:rPr lang="en-US" sz="2800" spc="-15">
                          <a:effectLst/>
                        </a:rPr>
                        <a:t>Miscellaneous</a:t>
                      </a:r>
                      <a:endParaRPr lang="en-US" sz="2800" spc="-15">
                        <a:effectLst/>
                        <a:latin typeface="Calibri"/>
                        <a:ea typeface="Times New Roman"/>
                        <a:cs typeface="Times New Roman"/>
                      </a:endParaRPr>
                    </a:p>
                  </a:txBody>
                  <a:tcPr marL="68580" marR="68580" marT="0" marB="0"/>
                </a:tc>
              </a:tr>
              <a:tr h="533205">
                <a:tc>
                  <a:txBody>
                    <a:bodyPr/>
                    <a:lstStyle/>
                    <a:p>
                      <a:pPr marL="0" marR="0" algn="ctr">
                        <a:spcBef>
                          <a:spcPts val="0"/>
                        </a:spcBef>
                        <a:spcAft>
                          <a:spcPts val="300"/>
                        </a:spcAft>
                      </a:pPr>
                      <a:r>
                        <a:rPr lang="en-US" sz="2800" spc="-15">
                          <a:effectLst/>
                        </a:rPr>
                        <a:t>TC-8804</a:t>
                      </a:r>
                      <a:endParaRPr lang="en-US" sz="2800" spc="-15">
                        <a:effectLst/>
                        <a:latin typeface="Calibri"/>
                        <a:ea typeface="Times New Roman"/>
                        <a:cs typeface="Times New Roman"/>
                      </a:endParaRPr>
                    </a:p>
                  </a:txBody>
                  <a:tcPr marL="68580" marR="68580" marT="0" marB="0"/>
                </a:tc>
                <a:tc>
                  <a:txBody>
                    <a:bodyPr/>
                    <a:lstStyle/>
                    <a:p>
                      <a:pPr marL="0" marR="0">
                        <a:spcBef>
                          <a:spcPts val="0"/>
                        </a:spcBef>
                        <a:spcAft>
                          <a:spcPts val="300"/>
                        </a:spcAft>
                      </a:pPr>
                      <a:r>
                        <a:rPr lang="en-US" sz="2800" spc="-15">
                          <a:effectLst/>
                        </a:rPr>
                        <a:t>Electrical Distribution</a:t>
                      </a:r>
                      <a:endParaRPr lang="en-US" sz="2800" spc="-15">
                        <a:effectLst/>
                        <a:latin typeface="Calibri"/>
                        <a:ea typeface="Times New Roman"/>
                        <a:cs typeface="Times New Roman"/>
                      </a:endParaRPr>
                    </a:p>
                  </a:txBody>
                  <a:tcPr marL="68580" marR="68580" marT="0" marB="0"/>
                </a:tc>
              </a:tr>
              <a:tr h="533205">
                <a:tc>
                  <a:txBody>
                    <a:bodyPr/>
                    <a:lstStyle/>
                    <a:p>
                      <a:pPr marL="0" marR="0" algn="ctr">
                        <a:spcBef>
                          <a:spcPts val="0"/>
                        </a:spcBef>
                        <a:spcAft>
                          <a:spcPts val="300"/>
                        </a:spcAft>
                      </a:pPr>
                      <a:r>
                        <a:rPr lang="en-US" sz="2800" spc="-15">
                          <a:effectLst/>
                        </a:rPr>
                        <a:t>TC-8805</a:t>
                      </a:r>
                      <a:endParaRPr lang="en-US" sz="2800" spc="-15">
                        <a:effectLst/>
                        <a:latin typeface="Calibri"/>
                        <a:ea typeface="Times New Roman"/>
                        <a:cs typeface="Times New Roman"/>
                      </a:endParaRPr>
                    </a:p>
                  </a:txBody>
                  <a:tcPr marL="68580" marR="68580" marT="0" marB="0"/>
                </a:tc>
                <a:tc>
                  <a:txBody>
                    <a:bodyPr/>
                    <a:lstStyle/>
                    <a:p>
                      <a:pPr marL="0" marR="0">
                        <a:spcBef>
                          <a:spcPts val="0"/>
                        </a:spcBef>
                        <a:spcAft>
                          <a:spcPts val="300"/>
                        </a:spcAft>
                      </a:pPr>
                      <a:r>
                        <a:rPr lang="en-US" sz="2800" spc="-15">
                          <a:effectLst/>
                        </a:rPr>
                        <a:t>Signal Heads</a:t>
                      </a:r>
                      <a:endParaRPr lang="en-US" sz="2800" spc="-15">
                        <a:effectLst/>
                        <a:latin typeface="Calibri"/>
                        <a:ea typeface="Times New Roman"/>
                        <a:cs typeface="Times New Roman"/>
                      </a:endParaRPr>
                    </a:p>
                  </a:txBody>
                  <a:tcPr marL="68580" marR="68580" marT="0" marB="0"/>
                </a:tc>
              </a:tr>
              <a:tr h="533205">
                <a:tc>
                  <a:txBody>
                    <a:bodyPr/>
                    <a:lstStyle/>
                    <a:p>
                      <a:pPr marL="0" marR="0" algn="ctr">
                        <a:spcBef>
                          <a:spcPts val="0"/>
                        </a:spcBef>
                        <a:spcAft>
                          <a:spcPts val="300"/>
                        </a:spcAft>
                      </a:pPr>
                      <a:r>
                        <a:rPr lang="en-US" sz="2800" spc="-15">
                          <a:effectLst/>
                        </a:rPr>
                        <a:t>TC-8806</a:t>
                      </a:r>
                      <a:endParaRPr lang="en-US" sz="2800" spc="-15">
                        <a:effectLst/>
                        <a:latin typeface="Calibri"/>
                        <a:ea typeface="Times New Roman"/>
                        <a:cs typeface="Times New Roman"/>
                      </a:endParaRPr>
                    </a:p>
                  </a:txBody>
                  <a:tcPr marL="68580" marR="68580" marT="0" marB="0"/>
                </a:tc>
                <a:tc>
                  <a:txBody>
                    <a:bodyPr/>
                    <a:lstStyle/>
                    <a:p>
                      <a:pPr marL="0" marR="0">
                        <a:spcBef>
                          <a:spcPts val="0"/>
                        </a:spcBef>
                        <a:spcAft>
                          <a:spcPts val="300"/>
                        </a:spcAft>
                      </a:pPr>
                      <a:r>
                        <a:rPr lang="en-US" sz="2800" spc="-15" dirty="0">
                          <a:effectLst/>
                        </a:rPr>
                        <a:t>Detectors</a:t>
                      </a:r>
                      <a:endParaRPr lang="en-US" sz="2800" spc="-15" dirty="0">
                        <a:effectLst/>
                        <a:latin typeface="Calibri"/>
                        <a:ea typeface="Times New Roman"/>
                        <a:cs typeface="Times New Roman"/>
                      </a:endParaRPr>
                    </a:p>
                  </a:txBody>
                  <a:tcPr marL="68580" marR="68580" marT="0" marB="0"/>
                </a:tc>
              </a:tr>
            </a:tbl>
          </a:graphicData>
        </a:graphic>
      </p:graphicFrame>
      <p:pic>
        <p:nvPicPr>
          <p:cNvPr id="2049" name="Picture 1"/>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709245" y="838200"/>
            <a:ext cx="8305800" cy="5968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1144125" y="1283903"/>
            <a:ext cx="7173653"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1779353" y="871182"/>
            <a:ext cx="5943600" cy="55190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2052" name="PPTShape_0"/>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a:stretch>
            <a:fillRect/>
          </a:stretch>
        </p:blipFill>
        <p:spPr bwMode="auto">
          <a:xfrm>
            <a:off x="801534" y="893565"/>
            <a:ext cx="7785504" cy="5072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10">
            <a:hlinkClick r:id="rId16" invalidUrl="ftp://ftp.dot.state.pa.us/public/PubsForms/Publications/PUB 148.pdf"/>
          </p:cNvPr>
          <p:cNvPicPr/>
          <p:nvPr>
            <p:custDataLst>
              <p:tags r:id="rId7"/>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39028" y="818950"/>
            <a:ext cx="8446233" cy="595229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186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49"/>
                                        </p:tgtEl>
                                        <p:attrNameLst>
                                          <p:attrName>style.visibility</p:attrName>
                                        </p:attrNameLst>
                                      </p:cBhvr>
                                      <p:to>
                                        <p:strVal val="visible"/>
                                      </p:to>
                                    </p:set>
                                    <p:anim calcmode="lin" valueType="num">
                                      <p:cBhvr>
                                        <p:cTn id="19" dur="500" fill="hold"/>
                                        <p:tgtEl>
                                          <p:spTgt spid="2049"/>
                                        </p:tgtEl>
                                        <p:attrNameLst>
                                          <p:attrName>ppt_w</p:attrName>
                                        </p:attrNameLst>
                                      </p:cBhvr>
                                      <p:tavLst>
                                        <p:tav tm="0">
                                          <p:val>
                                            <p:fltVal val="0"/>
                                          </p:val>
                                        </p:tav>
                                        <p:tav tm="100000">
                                          <p:val>
                                            <p:strVal val="#ppt_w"/>
                                          </p:val>
                                        </p:tav>
                                      </p:tavLst>
                                    </p:anim>
                                    <p:anim calcmode="lin" valueType="num">
                                      <p:cBhvr>
                                        <p:cTn id="20" dur="500" fill="hold"/>
                                        <p:tgtEl>
                                          <p:spTgt spid="2049"/>
                                        </p:tgtEl>
                                        <p:attrNameLst>
                                          <p:attrName>ppt_h</p:attrName>
                                        </p:attrNameLst>
                                      </p:cBhvr>
                                      <p:tavLst>
                                        <p:tav tm="0">
                                          <p:val>
                                            <p:fltVal val="0"/>
                                          </p:val>
                                        </p:tav>
                                        <p:tav tm="100000">
                                          <p:val>
                                            <p:strVal val="#ppt_h"/>
                                          </p:val>
                                        </p:tav>
                                      </p:tavLst>
                                    </p:anim>
                                    <p:animEffect transition="in" filter="fade">
                                      <p:cBhvr>
                                        <p:cTn id="21" dur="500"/>
                                        <p:tgtEl>
                                          <p:spTgt spid="204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p:cTn id="26" dur="500" fill="hold"/>
                                        <p:tgtEl>
                                          <p:spTgt spid="2050"/>
                                        </p:tgtEl>
                                        <p:attrNameLst>
                                          <p:attrName>ppt_w</p:attrName>
                                        </p:attrNameLst>
                                      </p:cBhvr>
                                      <p:tavLst>
                                        <p:tav tm="0">
                                          <p:val>
                                            <p:fltVal val="0"/>
                                          </p:val>
                                        </p:tav>
                                        <p:tav tm="100000">
                                          <p:val>
                                            <p:strVal val="#ppt_w"/>
                                          </p:val>
                                        </p:tav>
                                      </p:tavLst>
                                    </p:anim>
                                    <p:anim calcmode="lin" valueType="num">
                                      <p:cBhvr>
                                        <p:cTn id="27" dur="500" fill="hold"/>
                                        <p:tgtEl>
                                          <p:spTgt spid="2050"/>
                                        </p:tgtEl>
                                        <p:attrNameLst>
                                          <p:attrName>ppt_h</p:attrName>
                                        </p:attrNameLst>
                                      </p:cBhvr>
                                      <p:tavLst>
                                        <p:tav tm="0">
                                          <p:val>
                                            <p:fltVal val="0"/>
                                          </p:val>
                                        </p:tav>
                                        <p:tav tm="100000">
                                          <p:val>
                                            <p:strVal val="#ppt_h"/>
                                          </p:val>
                                        </p:tav>
                                      </p:tavLst>
                                    </p:anim>
                                    <p:animEffect transition="in" filter="fade">
                                      <p:cBhvr>
                                        <p:cTn id="28" dur="5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51"/>
                                        </p:tgtEl>
                                        <p:attrNameLst>
                                          <p:attrName>style.visibility</p:attrName>
                                        </p:attrNameLst>
                                      </p:cBhvr>
                                      <p:to>
                                        <p:strVal val="visible"/>
                                      </p:to>
                                    </p:set>
                                    <p:anim calcmode="lin" valueType="num">
                                      <p:cBhvr>
                                        <p:cTn id="33" dur="500" fill="hold"/>
                                        <p:tgtEl>
                                          <p:spTgt spid="2051"/>
                                        </p:tgtEl>
                                        <p:attrNameLst>
                                          <p:attrName>ppt_w</p:attrName>
                                        </p:attrNameLst>
                                      </p:cBhvr>
                                      <p:tavLst>
                                        <p:tav tm="0">
                                          <p:val>
                                            <p:fltVal val="0"/>
                                          </p:val>
                                        </p:tav>
                                        <p:tav tm="100000">
                                          <p:val>
                                            <p:strVal val="#ppt_w"/>
                                          </p:val>
                                        </p:tav>
                                      </p:tavLst>
                                    </p:anim>
                                    <p:anim calcmode="lin" valueType="num">
                                      <p:cBhvr>
                                        <p:cTn id="34" dur="500" fill="hold"/>
                                        <p:tgtEl>
                                          <p:spTgt spid="2051"/>
                                        </p:tgtEl>
                                        <p:attrNameLst>
                                          <p:attrName>ppt_h</p:attrName>
                                        </p:attrNameLst>
                                      </p:cBhvr>
                                      <p:tavLst>
                                        <p:tav tm="0">
                                          <p:val>
                                            <p:fltVal val="0"/>
                                          </p:val>
                                        </p:tav>
                                        <p:tav tm="100000">
                                          <p:val>
                                            <p:strVal val="#ppt_h"/>
                                          </p:val>
                                        </p:tav>
                                      </p:tavLst>
                                    </p:anim>
                                    <p:animEffect transition="in" filter="fade">
                                      <p:cBhvr>
                                        <p:cTn id="35" dur="500"/>
                                        <p:tgtEl>
                                          <p:spTgt spid="205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052"/>
                                        </p:tgtEl>
                                        <p:attrNameLst>
                                          <p:attrName>style.visibility</p:attrName>
                                        </p:attrNameLst>
                                      </p:cBhvr>
                                      <p:to>
                                        <p:strVal val="visible"/>
                                      </p:to>
                                    </p:set>
                                    <p:anim calcmode="lin" valueType="num">
                                      <p:cBhvr>
                                        <p:cTn id="40" dur="500" fill="hold"/>
                                        <p:tgtEl>
                                          <p:spTgt spid="2052"/>
                                        </p:tgtEl>
                                        <p:attrNameLst>
                                          <p:attrName>ppt_w</p:attrName>
                                        </p:attrNameLst>
                                      </p:cBhvr>
                                      <p:tavLst>
                                        <p:tav tm="0">
                                          <p:val>
                                            <p:fltVal val="0"/>
                                          </p:val>
                                        </p:tav>
                                        <p:tav tm="100000">
                                          <p:val>
                                            <p:strVal val="#ppt_w"/>
                                          </p:val>
                                        </p:tav>
                                      </p:tavLst>
                                    </p:anim>
                                    <p:anim calcmode="lin" valueType="num">
                                      <p:cBhvr>
                                        <p:cTn id="41" dur="500" fill="hold"/>
                                        <p:tgtEl>
                                          <p:spTgt spid="2052"/>
                                        </p:tgtEl>
                                        <p:attrNameLst>
                                          <p:attrName>ppt_h</p:attrName>
                                        </p:attrNameLst>
                                      </p:cBhvr>
                                      <p:tavLst>
                                        <p:tav tm="0">
                                          <p:val>
                                            <p:fltVal val="0"/>
                                          </p:val>
                                        </p:tav>
                                        <p:tav tm="100000">
                                          <p:val>
                                            <p:strVal val="#ppt_h"/>
                                          </p:val>
                                        </p:tav>
                                      </p:tavLst>
                                    </p:anim>
                                    <p:animEffect transition="in" filter="fade">
                                      <p:cBhvr>
                                        <p:cTn id="42" dur="500"/>
                                        <p:tgtEl>
                                          <p:spTgt spid="2052"/>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Publication </a:t>
            </a:r>
            <a:r>
              <a:rPr lang="en-US" dirty="0"/>
              <a:t>149 – Traffic Signal Design Handbook</a:t>
            </a:r>
          </a:p>
        </p:txBody>
      </p:sp>
      <p:sp>
        <p:nvSpPr>
          <p:cNvPr id="3" name="Content Placeholder 2"/>
          <p:cNvSpPr>
            <a:spLocks noGrp="1"/>
          </p:cNvSpPr>
          <p:nvPr>
            <p:ph idx="1"/>
          </p:nvPr>
        </p:nvSpPr>
        <p:spPr>
          <a:xfrm>
            <a:off x="1295400" y="1433648"/>
            <a:ext cx="5638800" cy="5275373"/>
          </a:xfrm>
        </p:spPr>
        <p:txBody>
          <a:bodyPr>
            <a:normAutofit/>
          </a:bodyPr>
          <a:lstStyle/>
          <a:p>
            <a:r>
              <a:rPr lang="en-US" i="1" dirty="0" smtClean="0"/>
              <a:t>Publication 149 - The </a:t>
            </a:r>
            <a:r>
              <a:rPr lang="en-US" i="1" dirty="0"/>
              <a:t>Department’s Traffic Signal Design </a:t>
            </a:r>
            <a:r>
              <a:rPr lang="en-US" i="1" dirty="0" smtClean="0"/>
              <a:t>Manual</a:t>
            </a:r>
          </a:p>
          <a:p>
            <a:pPr lvl="1"/>
            <a:r>
              <a:rPr lang="en-US" dirty="0" smtClean="0"/>
              <a:t>Purpose is </a:t>
            </a:r>
            <a:r>
              <a:rPr lang="en-US" dirty="0"/>
              <a:t>to provide design guidance when developing a new, or modifying an existing, traffic signal in </a:t>
            </a:r>
            <a:r>
              <a:rPr lang="en-US" dirty="0" smtClean="0"/>
              <a:t>Pennsylvania</a:t>
            </a:r>
          </a:p>
          <a:p>
            <a:pPr lvl="1"/>
            <a:r>
              <a:rPr lang="en-US" dirty="0" smtClean="0"/>
              <a:t>Provides </a:t>
            </a:r>
            <a:r>
              <a:rPr lang="en-US" dirty="0"/>
              <a:t>the necessary guidance in preparing appropriate construction and traffic signal permit plans</a:t>
            </a:r>
          </a:p>
        </p:txBody>
      </p:sp>
      <p:pic>
        <p:nvPicPr>
          <p:cNvPr id="4" name="Picture 3">
            <a:hlinkClick r:id="rId5" invalidUrl="ftp://ftp.dot.state.pa.us/public/PubsForms/Publications/PUB 149.pdf"/>
          </p:cNvPr>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7025631" y="1775312"/>
            <a:ext cx="1874529" cy="241568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260990" y="833735"/>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2.8</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50850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Publication </a:t>
            </a:r>
            <a:r>
              <a:rPr lang="en-US" dirty="0"/>
              <a:t>212 – Official Traffic Control Devices</a:t>
            </a:r>
          </a:p>
        </p:txBody>
      </p:sp>
      <p:sp>
        <p:nvSpPr>
          <p:cNvPr id="3" name="Content Placeholder 2"/>
          <p:cNvSpPr>
            <a:spLocks noGrp="1"/>
          </p:cNvSpPr>
          <p:nvPr>
            <p:ph idx="1"/>
          </p:nvPr>
        </p:nvSpPr>
        <p:spPr>
          <a:xfrm>
            <a:off x="1295400" y="1433648"/>
            <a:ext cx="5715000" cy="5275373"/>
          </a:xfrm>
        </p:spPr>
        <p:txBody>
          <a:bodyPr/>
          <a:lstStyle/>
          <a:p>
            <a:r>
              <a:rPr lang="en-US" i="1" dirty="0" smtClean="0"/>
              <a:t>Publication 212 - The </a:t>
            </a:r>
            <a:r>
              <a:rPr lang="en-US" i="1" dirty="0"/>
              <a:t>Department’s Official Traffic Control Devices</a:t>
            </a:r>
            <a:r>
              <a:rPr lang="en-US" dirty="0"/>
              <a:t> </a:t>
            </a:r>
            <a:endParaRPr lang="en-US" dirty="0" smtClean="0"/>
          </a:p>
          <a:p>
            <a:pPr lvl="1"/>
            <a:r>
              <a:rPr lang="en-US" dirty="0" smtClean="0"/>
              <a:t>Contains </a:t>
            </a:r>
            <a:r>
              <a:rPr lang="en-US" dirty="0"/>
              <a:t>the regulation, Chapter 212 of Title 67 of the Pennsylvania Code (67 Pa. Code Chap. 212)</a:t>
            </a:r>
          </a:p>
        </p:txBody>
      </p:sp>
      <p:pic>
        <p:nvPicPr>
          <p:cNvPr id="4" name="Picture 3">
            <a:hlinkClick r:id="rId5" invalidUrl="ftp://ftp.dot.state.pa.us/public/PubsForms/Publications/PUB 212.pdf"/>
          </p:cNvPr>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7104543" y="2362200"/>
            <a:ext cx="1719417" cy="24384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260990" y="833735"/>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2.9</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6734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Publication </a:t>
            </a:r>
            <a:r>
              <a:rPr lang="en-US" dirty="0"/>
              <a:t>213 – Temporary Traffic </a:t>
            </a:r>
            <a:r>
              <a:rPr lang="en-US" dirty="0" smtClean="0"/>
              <a:t>Control Guidelines</a:t>
            </a:r>
            <a:endParaRPr lang="en-US" dirty="0"/>
          </a:p>
        </p:txBody>
      </p:sp>
      <p:sp>
        <p:nvSpPr>
          <p:cNvPr id="3" name="Content Placeholder 2"/>
          <p:cNvSpPr>
            <a:spLocks noGrp="1"/>
          </p:cNvSpPr>
          <p:nvPr>
            <p:ph idx="1"/>
          </p:nvPr>
        </p:nvSpPr>
        <p:spPr/>
        <p:txBody>
          <a:bodyPr/>
          <a:lstStyle/>
          <a:p>
            <a:r>
              <a:rPr lang="en-US" i="1" dirty="0"/>
              <a:t>Publication 213 is the Department’s Temporary Traffic Control Guidelines</a:t>
            </a:r>
          </a:p>
        </p:txBody>
      </p:sp>
      <p:pic>
        <p:nvPicPr>
          <p:cNvPr id="4" name="Picture 3">
            <a:hlinkClick r:id="rId5" invalidUrl="ftp://ftp.dot.state.pa.us/public/PubsForms/Publications/PUB 213.pdf"/>
          </p:cNvPr>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931920" y="2600960"/>
            <a:ext cx="2926080" cy="378532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83245" y="833735"/>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2.10</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855574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Publication 408 – Standard Specifications</a:t>
            </a:r>
            <a:endParaRPr lang="en-US" dirty="0"/>
          </a:p>
        </p:txBody>
      </p:sp>
      <p:sp>
        <p:nvSpPr>
          <p:cNvPr id="3" name="Content Placeholder 2"/>
          <p:cNvSpPr>
            <a:spLocks noGrp="1"/>
          </p:cNvSpPr>
          <p:nvPr>
            <p:ph idx="1"/>
          </p:nvPr>
        </p:nvSpPr>
        <p:spPr>
          <a:xfrm>
            <a:off x="1295400" y="1433648"/>
            <a:ext cx="4648200" cy="5275373"/>
          </a:xfrm>
        </p:spPr>
        <p:txBody>
          <a:bodyPr>
            <a:normAutofit fontScale="92500"/>
          </a:bodyPr>
          <a:lstStyle/>
          <a:p>
            <a:r>
              <a:rPr lang="en-US" dirty="0" smtClean="0"/>
              <a:t>Publications</a:t>
            </a:r>
          </a:p>
          <a:p>
            <a:pPr lvl="1"/>
            <a:r>
              <a:rPr lang="en-US" dirty="0" smtClean="0"/>
              <a:t>Publication 408 – Highway Specifications</a:t>
            </a:r>
          </a:p>
          <a:p>
            <a:pPr lvl="2"/>
            <a:r>
              <a:rPr lang="en-US" dirty="0" smtClean="0"/>
              <a:t>Publication 408 provides the Department’s highway construction specifications and details specifications for most highway construction projects</a:t>
            </a:r>
          </a:p>
          <a:p>
            <a:pPr lvl="2"/>
            <a:r>
              <a:rPr lang="en-US" dirty="0" smtClean="0"/>
              <a:t>Section 900 is related to traffic control, Section 1000 on structures and Section 1100 on manufactured materials</a:t>
            </a:r>
          </a:p>
          <a:p>
            <a:pPr lvl="2"/>
            <a:endParaRPr lang="en-US" dirty="0"/>
          </a:p>
        </p:txBody>
      </p:sp>
      <p:pic>
        <p:nvPicPr>
          <p:cNvPr id="4" name="Picture 3">
            <a:hlinkClick r:id="rId5"/>
          </p:cNvPr>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096000" y="1981200"/>
            <a:ext cx="2834818" cy="3657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83245" y="833735"/>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2.11</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885710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Publication 408 – Standard Specifications</a:t>
            </a:r>
            <a:endParaRPr lang="en-US" dirty="0"/>
          </a:p>
        </p:txBody>
      </p:sp>
      <p:sp>
        <p:nvSpPr>
          <p:cNvPr id="3" name="Content Placeholder 2"/>
          <p:cNvSpPr>
            <a:spLocks noGrp="1"/>
          </p:cNvSpPr>
          <p:nvPr>
            <p:ph idx="1"/>
          </p:nvPr>
        </p:nvSpPr>
        <p:spPr>
          <a:xfrm>
            <a:off x="1295400" y="1219200"/>
            <a:ext cx="7620000" cy="5275373"/>
          </a:xfrm>
        </p:spPr>
        <p:txBody>
          <a:bodyPr/>
          <a:lstStyle/>
          <a:p>
            <a:r>
              <a:rPr lang="en-US" dirty="0" smtClean="0"/>
              <a:t>Publications</a:t>
            </a:r>
          </a:p>
          <a:p>
            <a:pPr lvl="1"/>
            <a:r>
              <a:rPr lang="en-US" dirty="0" smtClean="0"/>
              <a:t>Navigating Through Publication 408</a:t>
            </a:r>
          </a:p>
          <a:p>
            <a:pPr lvl="2"/>
            <a:endParaRPr lang="en-US" dirty="0" smtClean="0"/>
          </a:p>
          <a:p>
            <a:pPr lvl="2"/>
            <a:endParaRPr lang="en-US" dirty="0"/>
          </a:p>
        </p:txBody>
      </p:sp>
      <p:pic>
        <p:nvPicPr>
          <p:cNvPr id="4" name="Picture 3">
            <a:hlinkClick r:id="rId6" action="ppaction://hlinkfile"/>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743199" y="2438400"/>
            <a:ext cx="5100599" cy="4307964"/>
          </a:xfrm>
          <a:prstGeom prst="rect">
            <a:avLst/>
          </a:prstGeom>
          <a:noFill/>
          <a:ln>
            <a:noFill/>
          </a:ln>
        </p:spPr>
      </p:pic>
      <p:pic>
        <p:nvPicPr>
          <p:cNvPr id="7" name="Picture 6"/>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097482" y="113910"/>
            <a:ext cx="5293918" cy="6744090"/>
          </a:xfrm>
          <a:prstGeom prst="rect">
            <a:avLst/>
          </a:prstGeom>
          <a:noFill/>
          <a:ln>
            <a:noFill/>
          </a:ln>
        </p:spPr>
      </p:pic>
      <p:sp>
        <p:nvSpPr>
          <p:cNvPr id="6" name="Rounded Rectangle 5">
            <a:hlinkClick r:id="rId9"/>
          </p:cNvPr>
          <p:cNvSpPr/>
          <p:nvPr/>
        </p:nvSpPr>
        <p:spPr>
          <a:xfrm>
            <a:off x="3068472" y="2895600"/>
            <a:ext cx="3810000" cy="1524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Click here to go to the Construction Specifications (Publication 408)</a:t>
            </a:r>
            <a:endParaRPr lang="en-US" sz="2400" dirty="0"/>
          </a:p>
        </p:txBody>
      </p:sp>
    </p:spTree>
    <p:custDataLst>
      <p:tags r:id="rId1"/>
    </p:custDataLst>
    <p:extLst>
      <p:ext uri="{BB962C8B-B14F-4D97-AF65-F5344CB8AC3E}">
        <p14:creationId xmlns:p14="http://schemas.microsoft.com/office/powerpoint/2010/main" val="1130580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Form </a:t>
            </a:r>
            <a:r>
              <a:rPr lang="en-US" dirty="0"/>
              <a:t>CS-201, Source of Supply – Traffic Items</a:t>
            </a:r>
          </a:p>
        </p:txBody>
      </p:sp>
      <p:sp>
        <p:nvSpPr>
          <p:cNvPr id="3" name="Content Placeholder 2"/>
          <p:cNvSpPr>
            <a:spLocks noGrp="1"/>
          </p:cNvSpPr>
          <p:nvPr>
            <p:ph idx="1"/>
          </p:nvPr>
        </p:nvSpPr>
        <p:spPr/>
        <p:txBody>
          <a:bodyPr/>
          <a:lstStyle/>
          <a:p>
            <a:r>
              <a:rPr lang="en-US" dirty="0" smtClean="0"/>
              <a:t>Form </a:t>
            </a:r>
            <a:r>
              <a:rPr lang="en-US" dirty="0"/>
              <a:t>CS-200 Source of Supply–Materials </a:t>
            </a:r>
            <a:endParaRPr lang="en-US" dirty="0" smtClean="0"/>
          </a:p>
          <a:p>
            <a:r>
              <a:rPr lang="en-US" dirty="0" smtClean="0"/>
              <a:t>Form </a:t>
            </a:r>
            <a:r>
              <a:rPr lang="en-US" dirty="0"/>
              <a:t>CS-201 Source of Supply–Traffic </a:t>
            </a:r>
            <a:r>
              <a:rPr lang="en-US" dirty="0" smtClean="0"/>
              <a:t>Items</a:t>
            </a:r>
          </a:p>
          <a:p>
            <a:r>
              <a:rPr lang="en-US" dirty="0" smtClean="0"/>
              <a:t>More details later in course</a:t>
            </a:r>
            <a:endParaRPr lang="en-US" dirty="0"/>
          </a:p>
        </p:txBody>
      </p:sp>
      <p:pic>
        <p:nvPicPr>
          <p:cNvPr id="4" name="Picture 3"/>
          <p:cNvPicPr/>
          <p:nvPr>
            <p:custDataLst>
              <p:tags r:id="rId2"/>
            </p:custDataLst>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1404284" y="1320388"/>
            <a:ext cx="6781800" cy="51964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p:nvPr>
            <p:custDataLst>
              <p:tags r:id="rId3"/>
            </p:custDataLst>
          </p:nvPr>
        </p:nvPicPr>
        <p:blipFill>
          <a:blip r:embed="rId7">
            <a:lum bright="-20000" contrast="40000"/>
            <a:extLst>
              <a:ext uri="{28A0092B-C50C-407E-A947-70E740481C1C}">
                <a14:useLocalDpi xmlns:a14="http://schemas.microsoft.com/office/drawing/2010/main" val="0"/>
              </a:ext>
            </a:extLst>
          </a:blip>
          <a:srcRect/>
          <a:stretch>
            <a:fillRect/>
          </a:stretch>
        </p:blipFill>
        <p:spPr bwMode="auto">
          <a:xfrm>
            <a:off x="1371600" y="1297642"/>
            <a:ext cx="6814484" cy="5177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183245" y="833735"/>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2.12</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27388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Form </a:t>
            </a:r>
            <a:r>
              <a:rPr lang="en-US" dirty="0"/>
              <a:t>4170, Product Evaluation Application</a:t>
            </a:r>
          </a:p>
        </p:txBody>
      </p:sp>
      <p:sp>
        <p:nvSpPr>
          <p:cNvPr id="3" name="Content Placeholder 2"/>
          <p:cNvSpPr>
            <a:spLocks noGrp="1"/>
          </p:cNvSpPr>
          <p:nvPr>
            <p:ph idx="1"/>
          </p:nvPr>
        </p:nvSpPr>
        <p:spPr/>
        <p:txBody>
          <a:bodyPr/>
          <a:lstStyle/>
          <a:p>
            <a:r>
              <a:rPr lang="en-US" dirty="0" smtClean="0"/>
              <a:t>The </a:t>
            </a:r>
            <a:r>
              <a:rPr lang="en-US" dirty="0"/>
              <a:t>means to submit products for consideration for approval and listing in Bulletin 15 </a:t>
            </a:r>
          </a:p>
        </p:txBody>
      </p:sp>
      <p:sp>
        <p:nvSpPr>
          <p:cNvPr id="5" name="Rectangle 4"/>
          <p:cNvSpPr/>
          <p:nvPr/>
        </p:nvSpPr>
        <p:spPr>
          <a:xfrm>
            <a:off x="3183245" y="833735"/>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2.13</a:t>
            </a:r>
            <a:endParaRPr lang="en-US" sz="2400" b="1" cap="none" spc="0" dirty="0">
              <a:ln w="1905"/>
              <a:solidFill>
                <a:srgbClr val="FFFF00"/>
              </a:solidFill>
              <a:effectLst>
                <a:innerShdw blurRad="69850" dist="43180" dir="5400000">
                  <a:srgbClr val="000000">
                    <a:alpha val="65000"/>
                  </a:srgbClr>
                </a:innerShdw>
              </a:effectLst>
            </a:endParaRPr>
          </a:p>
        </p:txBody>
      </p:sp>
      <p:pic>
        <p:nvPicPr>
          <p:cNvPr id="4" name="Picture 3"/>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2286000" y="64153"/>
            <a:ext cx="5207996" cy="68234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33351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 </a:t>
            </a:r>
            <a:r>
              <a:rPr lang="en-US" dirty="0"/>
              <a:t>4171, Certificate of Compliance</a:t>
            </a:r>
          </a:p>
        </p:txBody>
      </p:sp>
      <p:sp>
        <p:nvSpPr>
          <p:cNvPr id="3" name="Content Placeholder 2"/>
          <p:cNvSpPr>
            <a:spLocks noGrp="1"/>
          </p:cNvSpPr>
          <p:nvPr>
            <p:ph idx="1"/>
          </p:nvPr>
        </p:nvSpPr>
        <p:spPr/>
        <p:txBody>
          <a:bodyPr/>
          <a:lstStyle/>
          <a:p>
            <a:r>
              <a:rPr lang="en-US" dirty="0" smtClean="0"/>
              <a:t>Form </a:t>
            </a:r>
            <a:r>
              <a:rPr lang="en-US" dirty="0"/>
              <a:t>4171, “Certificate of Compliance” must be submitted, with each shipment of material to the project</a:t>
            </a:r>
          </a:p>
        </p:txBody>
      </p:sp>
      <p:sp>
        <p:nvSpPr>
          <p:cNvPr id="5" name="Rectangle 4"/>
          <p:cNvSpPr/>
          <p:nvPr/>
        </p:nvSpPr>
        <p:spPr>
          <a:xfrm>
            <a:off x="3183245" y="833735"/>
            <a:ext cx="2792752"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2.14</a:t>
            </a:r>
            <a:endParaRPr lang="en-US" sz="2400" b="1" cap="none" spc="0" dirty="0">
              <a:ln w="1905"/>
              <a:solidFill>
                <a:srgbClr val="FFFF00"/>
              </a:solidFill>
              <a:effectLst>
                <a:innerShdw blurRad="69850" dist="43180" dir="5400000">
                  <a:srgbClr val="000000">
                    <a:alpha val="65000"/>
                  </a:srgbClr>
                </a:innerShdw>
              </a:effectLst>
            </a:endParaRPr>
          </a:p>
        </p:txBody>
      </p:sp>
      <p:pic>
        <p:nvPicPr>
          <p:cNvPr id="4" name="Picture 3"/>
          <p:cNvPicPr/>
          <p:nvPr>
            <p:custDataLst>
              <p:tags r:id="rId2"/>
            </p:custDataLst>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2133600" y="135340"/>
            <a:ext cx="4963046" cy="670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7836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Handout – Publication 408 Sec. 1104</a:t>
            </a:r>
            <a:endParaRPr lang="en-US" dirty="0"/>
          </a:p>
        </p:txBody>
      </p:sp>
      <p:sp>
        <p:nvSpPr>
          <p:cNvPr id="3" name="Content Placeholder 2"/>
          <p:cNvSpPr>
            <a:spLocks noGrp="1"/>
          </p:cNvSpPr>
          <p:nvPr>
            <p:ph idx="1"/>
          </p:nvPr>
        </p:nvSpPr>
        <p:spPr/>
        <p:txBody>
          <a:bodyPr/>
          <a:lstStyle/>
          <a:p>
            <a:r>
              <a:rPr lang="en-US" dirty="0" smtClean="0"/>
              <a:t>Handout of Publication 408, Section 1104 included in the manual</a:t>
            </a:r>
          </a:p>
          <a:p>
            <a:r>
              <a:rPr lang="en-US" dirty="0" smtClean="0"/>
              <a:t>Only included as an illustration</a:t>
            </a:r>
          </a:p>
          <a:p>
            <a:r>
              <a:rPr lang="en-US" dirty="0" smtClean="0">
                <a:solidFill>
                  <a:srgbClr val="FF0000"/>
                </a:solidFill>
              </a:rPr>
              <a:t>Be sure to download the latest copy!</a:t>
            </a:r>
            <a:endParaRPr lang="en-US" dirty="0">
              <a:solidFill>
                <a:srgbClr val="FF0000"/>
              </a:solidFill>
            </a:endParaRPr>
          </a:p>
        </p:txBody>
      </p:sp>
      <p:sp>
        <p:nvSpPr>
          <p:cNvPr id="4" name="Rounded Rectangle 3">
            <a:hlinkClick r:id="rId4"/>
          </p:cNvPr>
          <p:cNvSpPr/>
          <p:nvPr/>
        </p:nvSpPr>
        <p:spPr>
          <a:xfrm>
            <a:off x="3048000" y="4114800"/>
            <a:ext cx="3810000" cy="1524000"/>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Click here to go to the Construction Specifications (Publication 408)</a:t>
            </a:r>
            <a:endParaRPr lang="en-US" sz="2400" dirty="0"/>
          </a:p>
        </p:txBody>
      </p:sp>
    </p:spTree>
    <p:custDataLst>
      <p:tags r:id="rId1"/>
    </p:custDataLst>
    <p:extLst>
      <p:ext uri="{BB962C8B-B14F-4D97-AF65-F5344CB8AC3E}">
        <p14:creationId xmlns:p14="http://schemas.microsoft.com/office/powerpoint/2010/main" val="9975477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2 Introduction</a:t>
            </a:r>
            <a:endParaRPr lang="en-US" dirty="0"/>
          </a:p>
        </p:txBody>
      </p:sp>
      <p:sp>
        <p:nvSpPr>
          <p:cNvPr id="3" name="Content Placeholder 2"/>
          <p:cNvSpPr>
            <a:spLocks noGrp="1"/>
          </p:cNvSpPr>
          <p:nvPr>
            <p:ph idx="1"/>
          </p:nvPr>
        </p:nvSpPr>
        <p:spPr/>
        <p:txBody>
          <a:bodyPr/>
          <a:lstStyle/>
          <a:p>
            <a:r>
              <a:rPr lang="en-US" dirty="0" smtClean="0"/>
              <a:t>Latest version of manuals and forms on Traffic Signal Portal</a:t>
            </a:r>
          </a:p>
          <a:p>
            <a:r>
              <a:rPr lang="en-US" dirty="0" smtClean="0"/>
              <a:t>Continually check for updates</a:t>
            </a:r>
          </a:p>
        </p:txBody>
      </p:sp>
      <p:pic>
        <p:nvPicPr>
          <p:cNvPr id="2050" name="Picture 2">
            <a:hlinkClick r:id="rId5"/>
          </p:cNvPr>
          <p:cNvPicPr>
            <a:picLocks noChangeAspect="1" noChangeArrowheads="1"/>
          </p:cNvPicPr>
          <p:nvPr>
            <p:custDataLst>
              <p:tags r:id="rId2"/>
            </p:custDataLst>
          </p:nvPr>
        </p:nvPicPr>
        <p:blipFill rotWithShape="1">
          <a:blip r:embed="rId6">
            <a:extLst>
              <a:ext uri="{28A0092B-C50C-407E-A947-70E740481C1C}">
                <a14:useLocalDpi xmlns:a14="http://schemas.microsoft.com/office/drawing/2010/main" val="0"/>
              </a:ext>
            </a:extLst>
          </a:blip>
          <a:srcRect t="6246"/>
          <a:stretch/>
        </p:blipFill>
        <p:spPr bwMode="auto">
          <a:xfrm>
            <a:off x="2438401" y="3124200"/>
            <a:ext cx="5365567"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4818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35" name="Title 34" hidden="1"/>
          <p:cNvSpPr>
            <a:spLocks noGrp="1"/>
          </p:cNvSpPr>
          <p:nvPr>
            <p:ph type="title"/>
          </p:nvPr>
        </p:nvSpPr>
        <p:spPr/>
        <p:txBody>
          <a:bodyPr/>
          <a:lstStyle/>
          <a:p>
            <a:r>
              <a:rPr lang="en-US" smtClean="0"/>
              <a:t>Chapter 2 Quiz</a:t>
            </a:r>
            <a:endParaRPr lang="en-US"/>
          </a:p>
        </p:txBody>
      </p:sp>
      <p:pic>
        <p:nvPicPr>
          <p:cNvPr id="36" name="Picture 35"/>
          <p:cNvPicPr>
            <a:picLocks/>
          </p:cNvPicPr>
          <p:nvPr/>
        </p:nvPicPr>
        <p:blipFill>
          <a:blip r:embed="rId8">
            <a:extLst>
              <a:ext uri="{28A0092B-C50C-407E-A947-70E740481C1C}">
                <a14:useLocalDpi xmlns:a14="http://schemas.microsoft.com/office/drawing/2010/main" val="0"/>
              </a:ext>
            </a:extLst>
          </a:blip>
          <a:stretch>
            <a:fillRect/>
          </a:stretch>
        </p:blipFill>
        <p:spPr>
          <a:xfrm>
            <a:off x="0" y="5588000"/>
            <a:ext cx="9144000" cy="1270000"/>
          </a:xfrm>
          <a:prstGeom prst="rect">
            <a:avLst/>
          </a:prstGeom>
        </p:spPr>
      </p:pic>
      <p:pic>
        <p:nvPicPr>
          <p:cNvPr id="38" name="Picture 37"/>
          <p:cNvPicPr>
            <a:picLocks/>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63500" y="5579058"/>
            <a:ext cx="5740400" cy="1230734"/>
          </a:xfrm>
          <a:prstGeom prst="rect">
            <a:avLst/>
          </a:prstGeom>
        </p:spPr>
      </p:pic>
      <p:pic>
        <p:nvPicPr>
          <p:cNvPr id="39" name="Picture 38"/>
          <p:cNvPicPr>
            <a:picLocks/>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4959350" y="5986463"/>
            <a:ext cx="1473200" cy="431800"/>
          </a:xfrm>
          <a:prstGeom prst="rect">
            <a:avLst/>
          </a:prstGeom>
        </p:spPr>
      </p:pic>
      <p:pic>
        <p:nvPicPr>
          <p:cNvPr id="40" name="Picture 39"/>
          <p:cNvPicPr>
            <a:picLocks/>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135813" y="5986463"/>
            <a:ext cx="1731963" cy="431800"/>
          </a:xfrm>
          <a:prstGeom prst="rect">
            <a:avLst/>
          </a:prstGeom>
        </p:spPr>
      </p:pic>
    </p:spTree>
    <p:custDataLst>
      <p:tags r:id="rId1"/>
    </p:custDataLst>
    <p:extLst>
      <p:ext uri="{BB962C8B-B14F-4D97-AF65-F5344CB8AC3E}">
        <p14:creationId xmlns:p14="http://schemas.microsoft.com/office/powerpoint/2010/main" val="1009347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2 Completion</a:t>
            </a:r>
            <a:endParaRPr lang="en-US" dirty="0"/>
          </a:p>
        </p:txBody>
      </p:sp>
      <p:sp>
        <p:nvSpPr>
          <p:cNvPr id="3" name="Content Placeholder 2"/>
          <p:cNvSpPr>
            <a:spLocks noGrp="1"/>
          </p:cNvSpPr>
          <p:nvPr>
            <p:ph idx="1"/>
          </p:nvPr>
        </p:nvSpPr>
        <p:spPr/>
        <p:txBody>
          <a:bodyPr/>
          <a:lstStyle/>
          <a:p>
            <a:r>
              <a:rPr lang="en-US" dirty="0"/>
              <a:t>You have now completed </a:t>
            </a:r>
            <a:r>
              <a:rPr lang="en-US" dirty="0" smtClean="0"/>
              <a:t>Module 2, Applicable Publications and Forms</a:t>
            </a:r>
            <a:endParaRPr lang="en-US" dirty="0"/>
          </a:p>
          <a:p>
            <a:r>
              <a:rPr lang="en-US" dirty="0"/>
              <a:t>To review any section in this module, use the “Outline” on the left</a:t>
            </a:r>
          </a:p>
          <a:p>
            <a:r>
              <a:rPr lang="en-US" dirty="0" smtClean="0"/>
              <a:t>Up next is Module 3, Plan Sheets and Other Contract Documents</a:t>
            </a:r>
            <a:endParaRPr lang="en-US" dirty="0"/>
          </a:p>
          <a:p>
            <a:r>
              <a:rPr lang="en-US" dirty="0"/>
              <a:t>It is suggested that you complete </a:t>
            </a:r>
            <a:r>
              <a:rPr lang="en-US" dirty="0" smtClean="0"/>
              <a:t>Module 3 </a:t>
            </a:r>
            <a:r>
              <a:rPr lang="en-US" dirty="0"/>
              <a:t>before proceeding to the additional modules</a:t>
            </a:r>
          </a:p>
        </p:txBody>
      </p:sp>
    </p:spTree>
    <p:custDataLst>
      <p:tags r:id="rId1"/>
    </p:custDataLst>
    <p:extLst>
      <p:ext uri="{BB962C8B-B14F-4D97-AF65-F5344CB8AC3E}">
        <p14:creationId xmlns:p14="http://schemas.microsoft.com/office/powerpoint/2010/main" val="2593807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Remaining Modules</a:t>
            </a:r>
            <a:endParaRPr lang="en-US" dirty="0"/>
          </a:p>
        </p:txBody>
      </p:sp>
      <p:sp>
        <p:nvSpPr>
          <p:cNvPr id="6" name="Content Placeholder 5"/>
          <p:cNvSpPr>
            <a:spLocks noGrp="1"/>
          </p:cNvSpPr>
          <p:nvPr>
            <p:ph idx="1"/>
          </p:nvPr>
        </p:nvSpPr>
        <p:spPr/>
        <p:txBody>
          <a:bodyPr>
            <a:normAutofit/>
          </a:bodyPr>
          <a:lstStyle/>
          <a:p>
            <a:r>
              <a:rPr lang="en-US" dirty="0" smtClean="0"/>
              <a:t>The remaining modules include: </a:t>
            </a:r>
          </a:p>
          <a:p>
            <a:pPr lvl="1"/>
            <a:r>
              <a:rPr lang="en-US" dirty="0" smtClean="0"/>
              <a:t>Module 3: Plan Sheets and Other Contract Documents</a:t>
            </a:r>
          </a:p>
          <a:p>
            <a:pPr lvl="1"/>
            <a:r>
              <a:rPr lang="en-US" dirty="0" smtClean="0"/>
              <a:t>Module 4: Materials and Products</a:t>
            </a:r>
          </a:p>
          <a:p>
            <a:pPr lvl="1"/>
            <a:r>
              <a:rPr lang="en-US" dirty="0" smtClean="0"/>
              <a:t>Module 5: Traffic Signal Construction</a:t>
            </a:r>
          </a:p>
          <a:p>
            <a:pPr lvl="1"/>
            <a:r>
              <a:rPr lang="en-US" dirty="0" smtClean="0"/>
              <a:t>Module 6: Traffic Signal Inspection</a:t>
            </a:r>
          </a:p>
          <a:p>
            <a:r>
              <a:rPr lang="en-US" dirty="0" smtClean="0"/>
              <a:t>Return to the PennDOT </a:t>
            </a:r>
            <a:r>
              <a:rPr lang="en-US" dirty="0" smtClean="0">
                <a:hlinkClick r:id="rId4"/>
              </a:rPr>
              <a:t>Technical Training Calendar</a:t>
            </a:r>
            <a:r>
              <a:rPr lang="en-US" dirty="0" smtClean="0"/>
              <a:t> to select Module 3</a:t>
            </a:r>
            <a:endParaRPr lang="en-US" dirty="0"/>
          </a:p>
        </p:txBody>
      </p:sp>
      <p:sp>
        <p:nvSpPr>
          <p:cNvPr id="3" name="Slide Number Placeholder 2"/>
          <p:cNvSpPr>
            <a:spLocks noGrp="1"/>
          </p:cNvSpPr>
          <p:nvPr>
            <p:ph type="sldNum" sz="quarter" idx="12"/>
          </p:nvPr>
        </p:nvSpPr>
        <p:spPr/>
        <p:txBody>
          <a:bodyPr/>
          <a:lstStyle/>
          <a:p>
            <a:fld id="{4AF5287F-D8A0-4DC1-907A-6A50F6C473D9}" type="slidenum">
              <a:rPr lang="en-US" smtClean="0"/>
              <a:pPr/>
              <a:t>22</a:t>
            </a:fld>
            <a:endParaRPr lang="en-US" dirty="0"/>
          </a:p>
        </p:txBody>
      </p:sp>
    </p:spTree>
    <p:custDataLst>
      <p:tags r:id="rId1"/>
    </p:custDataLst>
    <p:extLst>
      <p:ext uri="{BB962C8B-B14F-4D97-AF65-F5344CB8AC3E}">
        <p14:creationId xmlns:p14="http://schemas.microsoft.com/office/powerpoint/2010/main" val="4252521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Manual </a:t>
            </a:r>
            <a:r>
              <a:rPr lang="en-US" sz="3200" dirty="0"/>
              <a:t>on Uniform Traffic Control </a:t>
            </a:r>
            <a:r>
              <a:rPr lang="en-US" sz="3200" dirty="0" smtClean="0"/>
              <a:t>Devices</a:t>
            </a:r>
            <a:endParaRPr lang="en-US" sz="3200" dirty="0"/>
          </a:p>
        </p:txBody>
      </p:sp>
      <p:sp>
        <p:nvSpPr>
          <p:cNvPr id="3" name="Content Placeholder 2"/>
          <p:cNvSpPr>
            <a:spLocks noGrp="1"/>
          </p:cNvSpPr>
          <p:nvPr>
            <p:ph idx="1"/>
          </p:nvPr>
        </p:nvSpPr>
        <p:spPr/>
        <p:txBody>
          <a:bodyPr/>
          <a:lstStyle/>
          <a:p>
            <a:r>
              <a:rPr lang="en-US" i="1" dirty="0" smtClean="0"/>
              <a:t>Manual on Uniform Traffic Control Devices (MUTCD)</a:t>
            </a:r>
          </a:p>
          <a:p>
            <a:pPr lvl="1"/>
            <a:r>
              <a:rPr lang="en-US" dirty="0" smtClean="0"/>
              <a:t>Published by the Federal Highway Administration</a:t>
            </a:r>
          </a:p>
          <a:p>
            <a:pPr lvl="1"/>
            <a:r>
              <a:rPr lang="en-US" dirty="0" smtClean="0"/>
              <a:t>Contains national design, application, and placement standards, guidance, options, and support provisions for traffic control devices</a:t>
            </a:r>
          </a:p>
          <a:p>
            <a:pPr lvl="1"/>
            <a:r>
              <a:rPr lang="en-US" dirty="0" smtClean="0">
                <a:hlinkClick r:id="rId6"/>
              </a:rPr>
              <a:t>http://mutcd.fhwa.dot.gov/index.htm</a:t>
            </a:r>
            <a:endParaRPr lang="en-US" dirty="0"/>
          </a:p>
        </p:txBody>
      </p:sp>
      <p:pic>
        <p:nvPicPr>
          <p:cNvPr id="4" name="Picture 3"/>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438400" y="1265274"/>
            <a:ext cx="4191000"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2363042" y="1265274"/>
            <a:ext cx="4266358"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3143502" y="762000"/>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2.1</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887146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500"/>
                                  </p:stCondLst>
                                  <p:childTnLst>
                                    <p:set>
                                      <p:cBhvr>
                                        <p:cTn id="15" dur="1" fill="hold">
                                          <p:stCondLst>
                                            <p:cond delay="0"/>
                                          </p:stCondLst>
                                        </p:cTn>
                                        <p:tgtEl>
                                          <p:spTgt spid="1026"/>
                                        </p:tgtEl>
                                        <p:attrNameLst>
                                          <p:attrName>style.visibility</p:attrName>
                                        </p:attrNameLst>
                                      </p:cBhvr>
                                      <p:to>
                                        <p:strVal val="visible"/>
                                      </p:to>
                                    </p:set>
                                    <p:animEffect transition="in" filter="wipe(left)">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Manual </a:t>
            </a:r>
            <a:r>
              <a:rPr lang="en-US" sz="3200" dirty="0"/>
              <a:t>on Uniform Traffic Control </a:t>
            </a:r>
            <a:r>
              <a:rPr lang="en-US" sz="3200" dirty="0" smtClean="0"/>
              <a:t>Devices</a:t>
            </a:r>
            <a:endParaRPr lang="en-US" sz="3200" dirty="0"/>
          </a:p>
        </p:txBody>
      </p:sp>
      <p:sp>
        <p:nvSpPr>
          <p:cNvPr id="3" name="Content Placeholder 2"/>
          <p:cNvSpPr>
            <a:spLocks noGrp="1"/>
          </p:cNvSpPr>
          <p:nvPr>
            <p:ph idx="1"/>
          </p:nvPr>
        </p:nvSpPr>
        <p:spPr/>
        <p:txBody>
          <a:bodyPr>
            <a:normAutofit/>
          </a:bodyPr>
          <a:lstStyle/>
          <a:p>
            <a:r>
              <a:rPr lang="en-US" i="1" dirty="0" smtClean="0"/>
              <a:t>Title 23 of the Code of Federal Regulations (CFR) </a:t>
            </a:r>
          </a:p>
          <a:p>
            <a:r>
              <a:rPr lang="en-US" dirty="0" smtClean="0"/>
              <a:t>Requires states to:</a:t>
            </a:r>
          </a:p>
          <a:p>
            <a:pPr lvl="2"/>
            <a:r>
              <a:rPr lang="en-US" dirty="0" smtClean="0"/>
              <a:t>adopt the new or revised national MUTCD as the standard for traffic control devices in the state; </a:t>
            </a:r>
          </a:p>
          <a:p>
            <a:pPr lvl="2"/>
            <a:r>
              <a:rPr lang="en-US" dirty="0" smtClean="0"/>
              <a:t>adopt the national MUTCD with a state supplement that is in substantial conformance with the new or revised national MUTCD; or</a:t>
            </a:r>
          </a:p>
          <a:p>
            <a:pPr lvl="2"/>
            <a:r>
              <a:rPr lang="en-US" dirty="0" smtClean="0"/>
              <a:t>adopt a state MUTCD that is in substantial conformance with the new or revised national MUTCD.</a:t>
            </a:r>
            <a:endParaRPr lang="en-US" dirty="0"/>
          </a:p>
        </p:txBody>
      </p:sp>
    </p:spTree>
    <p:custDataLst>
      <p:tags r:id="rId1"/>
    </p:custDataLst>
    <p:extLst>
      <p:ext uri="{BB962C8B-B14F-4D97-AF65-F5344CB8AC3E}">
        <p14:creationId xmlns:p14="http://schemas.microsoft.com/office/powerpoint/2010/main" val="1206722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91441"/>
            <a:ext cx="8976360" cy="824076"/>
          </a:xfrm>
        </p:spPr>
        <p:txBody>
          <a:bodyPr>
            <a:normAutofit fontScale="90000"/>
          </a:bodyPr>
          <a:lstStyle/>
          <a:p>
            <a:r>
              <a:rPr lang="en-US" dirty="0" smtClean="0"/>
              <a:t>Publication </a:t>
            </a:r>
            <a:r>
              <a:rPr lang="en-US" dirty="0"/>
              <a:t>669 – Traffic Signal Inspection Pocket Guide</a:t>
            </a:r>
          </a:p>
        </p:txBody>
      </p:sp>
      <p:sp>
        <p:nvSpPr>
          <p:cNvPr id="3" name="Content Placeholder 2"/>
          <p:cNvSpPr>
            <a:spLocks noGrp="1"/>
          </p:cNvSpPr>
          <p:nvPr>
            <p:ph idx="1"/>
          </p:nvPr>
        </p:nvSpPr>
        <p:spPr>
          <a:xfrm>
            <a:off x="1295400" y="1433648"/>
            <a:ext cx="4267200" cy="5275373"/>
          </a:xfrm>
        </p:spPr>
        <p:txBody>
          <a:bodyPr>
            <a:normAutofit/>
          </a:bodyPr>
          <a:lstStyle/>
          <a:p>
            <a:r>
              <a:rPr lang="en-US" dirty="0" smtClean="0"/>
              <a:t>Assists </a:t>
            </a:r>
            <a:r>
              <a:rPr lang="en-US" dirty="0"/>
              <a:t>the inspector </a:t>
            </a:r>
            <a:r>
              <a:rPr lang="en-US" dirty="0" smtClean="0"/>
              <a:t>in: </a:t>
            </a:r>
          </a:p>
          <a:p>
            <a:pPr lvl="1"/>
            <a:r>
              <a:rPr lang="en-US" dirty="0" smtClean="0"/>
              <a:t>recognizing </a:t>
            </a:r>
            <a:r>
              <a:rPr lang="en-US" dirty="0"/>
              <a:t>the components of a traffic </a:t>
            </a:r>
            <a:r>
              <a:rPr lang="en-US" dirty="0" smtClean="0"/>
              <a:t>signal</a:t>
            </a:r>
          </a:p>
          <a:p>
            <a:pPr lvl="1"/>
            <a:r>
              <a:rPr lang="en-US" dirty="0" smtClean="0"/>
              <a:t>ensuring all </a:t>
            </a:r>
            <a:r>
              <a:rPr lang="en-US" dirty="0"/>
              <a:t>contract requirements are met </a:t>
            </a:r>
            <a:endParaRPr lang="en-US" dirty="0" smtClean="0"/>
          </a:p>
          <a:p>
            <a:pPr lvl="1"/>
            <a:r>
              <a:rPr lang="en-US" dirty="0" smtClean="0"/>
              <a:t>as </a:t>
            </a:r>
            <a:r>
              <a:rPr lang="en-US" dirty="0"/>
              <a:t>a roadmap to the PennDOT traffic signal requirements</a:t>
            </a:r>
          </a:p>
        </p:txBody>
      </p:sp>
      <p:pic>
        <p:nvPicPr>
          <p:cNvPr id="4" name="Picture 3">
            <a:hlinkClick r:id="rId5" invalidUrl="ftp://ftp.dot.state.pa.us/public/pubsforms/Publications/PUB 669.pdf"/>
          </p:cNvPr>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1676400"/>
            <a:ext cx="3238500" cy="4739005"/>
          </a:xfrm>
          <a:prstGeom prst="rect">
            <a:avLst/>
          </a:prstGeom>
          <a:ln>
            <a:solidFill>
              <a:schemeClr val="tx1"/>
            </a:solidFill>
          </a:ln>
          <a:effectLst>
            <a:outerShdw blurRad="292100" dist="139700" dir="2700000" algn="tl" rotWithShape="0">
              <a:srgbClr val="333333">
                <a:alpha val="65000"/>
              </a:srgbClr>
            </a:outerShdw>
          </a:effectLst>
        </p:spPr>
      </p:pic>
      <p:sp>
        <p:nvSpPr>
          <p:cNvPr id="5" name="Rectangle 4"/>
          <p:cNvSpPr/>
          <p:nvPr/>
        </p:nvSpPr>
        <p:spPr>
          <a:xfrm>
            <a:off x="3260990" y="833735"/>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2.2</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41702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Publication </a:t>
            </a:r>
            <a:r>
              <a:rPr lang="en-US" dirty="0"/>
              <a:t>35 – Bulletin 15 Approved Material</a:t>
            </a:r>
          </a:p>
        </p:txBody>
      </p:sp>
      <p:sp>
        <p:nvSpPr>
          <p:cNvPr id="3" name="Content Placeholder 2"/>
          <p:cNvSpPr>
            <a:spLocks noGrp="1"/>
          </p:cNvSpPr>
          <p:nvPr>
            <p:ph idx="1"/>
          </p:nvPr>
        </p:nvSpPr>
        <p:spPr>
          <a:xfrm>
            <a:off x="1295400" y="1433648"/>
            <a:ext cx="5410200" cy="5275373"/>
          </a:xfrm>
        </p:spPr>
        <p:txBody>
          <a:bodyPr>
            <a:normAutofit fontScale="92500" lnSpcReduction="10000"/>
          </a:bodyPr>
          <a:lstStyle/>
          <a:p>
            <a:r>
              <a:rPr lang="en-US" dirty="0" smtClean="0"/>
              <a:t>Listing of </a:t>
            </a:r>
            <a:r>
              <a:rPr lang="en-US" dirty="0"/>
              <a:t>prequalified materials </a:t>
            </a:r>
            <a:r>
              <a:rPr lang="en-US" dirty="0" smtClean="0"/>
              <a:t>eligible </a:t>
            </a:r>
            <a:r>
              <a:rPr lang="en-US" dirty="0"/>
              <a:t>for use on Department construction </a:t>
            </a:r>
            <a:r>
              <a:rPr lang="en-US" dirty="0" smtClean="0"/>
              <a:t>projects</a:t>
            </a:r>
          </a:p>
          <a:p>
            <a:r>
              <a:rPr lang="en-US" dirty="0" smtClean="0"/>
              <a:t>Provides </a:t>
            </a:r>
            <a:r>
              <a:rPr lang="en-US" dirty="0"/>
              <a:t>contractors, consultants, Department personnel, manufacturers, suppliers, and others with easy access to a complete and accurate listing of approved products and their approved </a:t>
            </a:r>
            <a:r>
              <a:rPr lang="en-US" dirty="0" smtClean="0"/>
              <a:t>uses</a:t>
            </a:r>
            <a:endParaRPr lang="en-US" dirty="0"/>
          </a:p>
        </p:txBody>
      </p:sp>
      <p:pic>
        <p:nvPicPr>
          <p:cNvPr id="1026" name="Picture 2">
            <a:hlinkClick r:id="rId5"/>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6629401" y="2514600"/>
            <a:ext cx="2308964" cy="29660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260990" y="833735"/>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2.3</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74560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Publication 46 – Traffic Engineering Manual</a:t>
            </a:r>
          </a:p>
        </p:txBody>
      </p:sp>
      <p:sp>
        <p:nvSpPr>
          <p:cNvPr id="3" name="Content Placeholder 2"/>
          <p:cNvSpPr>
            <a:spLocks noGrp="1"/>
          </p:cNvSpPr>
          <p:nvPr>
            <p:ph idx="1"/>
          </p:nvPr>
        </p:nvSpPr>
        <p:spPr>
          <a:xfrm>
            <a:off x="1295400" y="1412875"/>
            <a:ext cx="4419600" cy="5140325"/>
          </a:xfrm>
        </p:spPr>
        <p:txBody>
          <a:bodyPr>
            <a:normAutofit/>
          </a:bodyPr>
          <a:lstStyle/>
          <a:p>
            <a:r>
              <a:rPr lang="en-US" i="1" dirty="0" smtClean="0"/>
              <a:t>Publication 46 – Traffic Engineering Manual</a:t>
            </a:r>
          </a:p>
          <a:p>
            <a:pPr lvl="1"/>
            <a:r>
              <a:rPr lang="en-US" dirty="0" smtClean="0"/>
              <a:t>Publication 46 is the Department’s Traffic Engineering Manual</a:t>
            </a:r>
          </a:p>
          <a:p>
            <a:pPr lvl="1"/>
            <a:r>
              <a:rPr lang="en-US" dirty="0" smtClean="0"/>
              <a:t>Chapter 4 is focused on traffic signals</a:t>
            </a:r>
            <a:endParaRPr lang="en-US" dirty="0"/>
          </a:p>
        </p:txBody>
      </p:sp>
      <p:pic>
        <p:nvPicPr>
          <p:cNvPr id="4" name="Picture 3">
            <a:hlinkClick r:id="rId5" invalidUrl="ftp://ftp.dot.state.pa.us/public/PubsForms/Publications/PUB 46.pdf"/>
          </p:cNvPr>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905000"/>
            <a:ext cx="2774315" cy="356756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260990" y="833735"/>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2.4</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1574352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Publication </a:t>
            </a:r>
            <a:r>
              <a:rPr lang="en-US" dirty="0"/>
              <a:t>72M – Standards for Roadway Construction</a:t>
            </a:r>
          </a:p>
        </p:txBody>
      </p:sp>
      <p:sp>
        <p:nvSpPr>
          <p:cNvPr id="3" name="Content Placeholder 2"/>
          <p:cNvSpPr>
            <a:spLocks noGrp="1"/>
          </p:cNvSpPr>
          <p:nvPr>
            <p:ph idx="1"/>
          </p:nvPr>
        </p:nvSpPr>
        <p:spPr/>
        <p:txBody>
          <a:bodyPr/>
          <a:lstStyle/>
          <a:p>
            <a:r>
              <a:rPr lang="en-US" i="1" dirty="0"/>
              <a:t>Publication 72M is the Department’s Roadway Construction Standards</a:t>
            </a:r>
          </a:p>
        </p:txBody>
      </p:sp>
      <p:pic>
        <p:nvPicPr>
          <p:cNvPr id="4" name="Picture 3">
            <a:hlinkClick r:id="rId5"/>
          </p:cNvPr>
          <p:cNvPicPr/>
          <p:nvPr>
            <p:custDataLst>
              <p:tags r:id="rId2"/>
            </p:custDataLst>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2819400" y="2895600"/>
            <a:ext cx="4423671" cy="3214687"/>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260990" y="833735"/>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2.5</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5724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76200"/>
            <a:ext cx="8976360" cy="824076"/>
          </a:xfrm>
        </p:spPr>
        <p:txBody>
          <a:bodyPr>
            <a:noAutofit/>
          </a:bodyPr>
          <a:lstStyle/>
          <a:p>
            <a:r>
              <a:rPr lang="en-US" sz="2800" dirty="0" smtClean="0"/>
              <a:t>Publication </a:t>
            </a:r>
            <a:r>
              <a:rPr lang="en-US" sz="2800" dirty="0"/>
              <a:t>111 – Traffic Control Pavement Markings and </a:t>
            </a:r>
            <a:r>
              <a:rPr lang="en-US" sz="2800" dirty="0" smtClean="0"/>
              <a:t>Signing Standards</a:t>
            </a:r>
            <a:endParaRPr lang="en-US" sz="2800" dirty="0"/>
          </a:p>
        </p:txBody>
      </p:sp>
      <p:sp>
        <p:nvSpPr>
          <p:cNvPr id="3" name="Content Placeholder 2"/>
          <p:cNvSpPr>
            <a:spLocks noGrp="1"/>
          </p:cNvSpPr>
          <p:nvPr>
            <p:ph idx="1"/>
          </p:nvPr>
        </p:nvSpPr>
        <p:spPr/>
        <p:txBody>
          <a:bodyPr/>
          <a:lstStyle/>
          <a:p>
            <a:r>
              <a:rPr lang="en-US" i="1" dirty="0"/>
              <a:t>Publication 111 is the Department’s standard drawings to be used for the design, details and installation for traffic control Signs and Pavement Markings</a:t>
            </a:r>
          </a:p>
        </p:txBody>
      </p:sp>
      <p:pic>
        <p:nvPicPr>
          <p:cNvPr id="4" name="Picture 3">
            <a:hlinkClick r:id="rId5" invalidUrl="ftp://ftp.dot.state.pa.us/public/PubsForms/Publications/PUB 111M.pdf"/>
          </p:cNvPr>
          <p:cNvPicPr/>
          <p:nvPr>
            <p:custDataLst>
              <p:tags r:id="rId2"/>
            </p:custDataLst>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3200400" y="4104005"/>
            <a:ext cx="3352800" cy="240812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260990" y="833735"/>
            <a:ext cx="2637261" cy="461665"/>
          </a:xfrm>
          <a:prstGeom prst="rect">
            <a:avLst/>
          </a:prstGeom>
          <a:noFill/>
        </p:spPr>
        <p:txBody>
          <a:bodyPr wrap="none" lIns="91440" tIns="45720" rIns="91440" bIns="45720">
            <a:spAutoFit/>
          </a:bodyPr>
          <a:lstStyle/>
          <a:p>
            <a:pPr algn="ctr"/>
            <a:r>
              <a:rPr lang="en-US" sz="2400" b="1" dirty="0" smtClean="0">
                <a:ln w="1905"/>
                <a:solidFill>
                  <a:srgbClr val="FFFF00"/>
                </a:solidFill>
                <a:effectLst>
                  <a:innerShdw blurRad="69850" dist="43180" dir="5400000">
                    <a:srgbClr val="000000">
                      <a:alpha val="65000"/>
                    </a:srgbClr>
                  </a:innerShdw>
                </a:effectLst>
              </a:rPr>
              <a:t>Manual </a:t>
            </a:r>
            <a:r>
              <a:rPr lang="en-US" sz="2400" b="1" cap="none" spc="0" dirty="0" smtClean="0">
                <a:ln w="1905"/>
                <a:solidFill>
                  <a:srgbClr val="FFFF00"/>
                </a:solidFill>
                <a:effectLst>
                  <a:innerShdw blurRad="69850" dist="43180" dir="5400000">
                    <a:srgbClr val="000000">
                      <a:alpha val="65000"/>
                    </a:srgbClr>
                  </a:innerShdw>
                </a:effectLst>
              </a:rPr>
              <a:t>Section 2.6</a:t>
            </a:r>
            <a:endParaRPr lang="en-US" sz="2400" b="1" cap="none" spc="0" dirty="0">
              <a:ln w="1905"/>
              <a:solidFill>
                <a:srgbClr val="FFFF00"/>
              </a:soli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319590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9250"/>
  <p:tag name="ARTICULATE_PROJECT_CHECK" val="0"/>
  <p:tag name="ART_ENCODE_TYPE" val="0"/>
  <p:tag name="ART_ENCODE_INDEX" val="1"/>
  <p:tag name="ARTICULATE_PROJECT_OPEN" val="1"/>
  <p:tag name="PRESENTATION_PLAYLIST_COUNT" val="0"/>
  <p:tag name="PRESENTATION_PRESENTER_SLIDE_LEVEL" val="0"/>
  <p:tag name="ARTICULATE_PRESENTER_VERSION" val="6"/>
  <p:tag name="PUBLISH_TITLE" val="02_Module_2_Publications"/>
  <p:tag name="ARTICULATE_PUBLISH_PATH" val="C:\01Projects\PennDOT\Specific Traffic Training\Traffic Signal Construction and Inspection\08 Web Based Training"/>
  <p:tag name="ARTICULATE_LOGO" val="2008PennDOTLogoColor.jpg"/>
  <p:tag name="ARTICULATE_PRESENTER" val="(None selected)"/>
  <p:tag name="ARTICULATE_PRESENTER_GUID" val="9869030842"/>
  <p:tag name="ARTICULATE_LMS" val="0"/>
  <p:tag name="ARTICULATE_TEMPLATE" val="PennDOT E-Learning Template"/>
  <p:tag name="ARTICULATE_TEMPLATE_GUID" val="21c0f96f-9600-4695-bcfb-2d2057abd3e7"/>
  <p:tag name="LMS_PUBLISH" val="No"/>
  <p:tag name="PRESENTER_PREVIEW_MODE" val="0"/>
  <p:tag name="PRESENTER_PREVIEW_START" val="1"/>
  <p:tag name="PLAYERLOGOHEIGHT" val="358"/>
  <p:tag name="PLAYERLOGOWIDTH" val="1397"/>
  <p:tag name="LAUNCHINNEWWINDOW" val="0"/>
  <p:tag name="LASTPUBLISHED" val="C:\01Projects\PennDOT\Specific Traffic Training\Traffic Signal Construction and Inspection\08 Web Based Training\02_Module_2_Publications\player.html"/>
</p:tagLst>
</file>

<file path=ppt/tags/tag10.xml><?xml version="1.0" encoding="utf-8"?>
<p:tagLst xmlns:a="http://schemas.openxmlformats.org/drawingml/2006/main" xmlns:r="http://schemas.openxmlformats.org/officeDocument/2006/relationships" xmlns:p="http://schemas.openxmlformats.org/presentationml/2006/main">
  <p:tag name="AUDIO_ID" val="259"/>
  <p:tag name="ELAPSEDTIME" val="24.0"/>
  <p:tag name="ANNOTATION_COUNT" val="0"/>
  <p:tag name="ARTICULATE_SLIDE_GUID" val="4794149a-f646-4fb3-b375-2cf7a69e3f16"/>
  <p:tag name="ARTICULATE_SLIDE_PAUSE" val="1"/>
  <p:tag name="ARTICULATE_NAV_LEVEL" val="1"/>
  <p:tag name="ARTICULATE_PLAYLIST_ID" val="-1"/>
  <p:tag name="ARTICULATE_LOCK_SLIDE" val="0"/>
  <p:tag name="ARTICULATE_SLIDE_NAV" val="2"/>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UDIO_ID" val="325"/>
  <p:tag name="TIMELINE" val="43.7/46.0"/>
  <p:tag name="ELAPSEDTIME" val="56.0"/>
  <p:tag name="ANNOTATION_COUNT" val="0"/>
  <p:tag name="ARTICULATE_SLIDE_GUID" val="e26ddaba-71b9-423b-8b6d-37ed6401544e"/>
  <p:tag name="ARTICULATE_SLIDE_PAUSE" val="0"/>
  <p:tag name="ARTICULATE_NAV_LEVEL" val="1"/>
  <p:tag name="ARTICULATE_PLAYLIST_ID" val="-1"/>
  <p:tag name="ARTICULATE_LOCK_SLIDE" val="0"/>
  <p:tag name="ARTICULATE_SLIDE_NAV" val="3"/>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6.xml><?xml version="1.0" encoding="utf-8"?>
<p:tagLst xmlns:a="http://schemas.openxmlformats.org/drawingml/2006/main" xmlns:r="http://schemas.openxmlformats.org/officeDocument/2006/relationships" xmlns:p="http://schemas.openxmlformats.org/presentationml/2006/main">
  <p:tag name="AUDIO_ID" val="326"/>
  <p:tag name="ELAPSEDTIME" val="64.6"/>
  <p:tag name="ANNOTATION_TYPE_1" val="2"/>
  <p:tag name="ANNOTATION_START_1" val="6.8"/>
  <p:tag name="ANNOTATION_END_1" val="6.8"/>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8"/>
  <p:tag name="ANNOTATION_END_2" val="16.7"/>
  <p:tag name="ANNOTATION_TOP_2" val="194.5"/>
  <p:tag name="ANNOTATION_LEFT_2" val="138.5"/>
  <p:tag name="ANNOTATION_WIDTH_2" val="416.8"/>
  <p:tag name="ANNOTATION_HEIGHT_2" val="72.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6.7"/>
  <p:tag name="ANNOTATION_END_3" val="16.7"/>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6.7"/>
  <p:tag name="ANNOTATION_END_4" val="29.1"/>
  <p:tag name="ANNOTATION_TOP_4" val="267.8"/>
  <p:tag name="ANNOTATION_LEFT_4" val="141.0"/>
  <p:tag name="ANNOTATION_WIDTH_4" val="417.4"/>
  <p:tag name="ANNOTATION_HEIGHT_4" val="76.3"/>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29.1"/>
  <p:tag name="ANNOTATION_END_5" val="29.1"/>
  <p:tag name="ANNOTATION_TOP_5" val="-30.3"/>
  <p:tag name="ANNOTATION_LEFT_5" val="-30.4"/>
  <p:tag name="ANNOTATION_WIDTH_5" val="636.8"/>
  <p:tag name="ANNOTATION_HEIGHT_5" val="492.6"/>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9.1"/>
  <p:tag name="ANNOTATION_END_6" val="38.6"/>
  <p:tag name="ANNOTATION_TOP_6" val="339.3"/>
  <p:tag name="ANNOTATION_LEFT_6" val="140.4"/>
  <p:tag name="ANNOTATION_WIDTH_6" val="421.7"/>
  <p:tag name="ANNOTATION_HEIGHT_6" val="77.6"/>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fcff2f3d-2844-4197-8574-f885d4137b5a"/>
  <p:tag name="ARTICULATE_SLIDE_PAUSE" val="0"/>
  <p:tag name="ARTICULATE_NAV_LEVEL" val="2"/>
  <p:tag name="ARTICULATE_PLAYLIST_ID" val="-1"/>
  <p:tag name="ARTICULATE_LOCK_SLIDE" val="0"/>
  <p:tag name="ARTICULATE_SLIDE_NAV" val="4"/>
</p:tagLst>
</file>

<file path=ppt/tags/tag17.xml><?xml version="1.0" encoding="utf-8"?>
<p:tagLst xmlns:a="http://schemas.openxmlformats.org/drawingml/2006/main" xmlns:r="http://schemas.openxmlformats.org/officeDocument/2006/relationships" xmlns:p="http://schemas.openxmlformats.org/presentationml/2006/main">
  <p:tag name="AUDIO_ID" val="327"/>
  <p:tag name="ELAPSEDTIME" val="35.6"/>
  <p:tag name="ANNOTATION_COUNT" val="0"/>
  <p:tag name="ARTICULATE_SLIDE_GUID" val="ada7e884-40be-4f28-a313-7c4c6d9f0b9a"/>
  <p:tag name="ARTICULATE_SLIDE_PAUSE" val="0"/>
  <p:tag name="ARTICULATE_NAV_LEVEL" val="1"/>
  <p:tag name="ARTICULATE_PLAYLIST_ID" val="-1"/>
  <p:tag name="ARTICULATE_LOCK_SLIDE" val="0"/>
  <p:tag name="ARTICULATE_SLIDE_NAV" val="5"/>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19.xml><?xml version="1.0" encoding="utf-8"?>
<p:tagLst xmlns:a="http://schemas.openxmlformats.org/drawingml/2006/main" xmlns:r="http://schemas.openxmlformats.org/officeDocument/2006/relationships" xmlns:p="http://schemas.openxmlformats.org/presentationml/2006/main">
  <p:tag name="AUDIO_ID" val="339"/>
  <p:tag name="ELAPSEDTIME" val="45.5"/>
  <p:tag name="ANNOTATION_COUNT" val="0"/>
  <p:tag name="ARTICULATE_SLIDE_GUID" val="44a47586-cabd-4673-90f7-484e39aa66cb"/>
  <p:tag name="ARTICULATE_SLIDE_PAUSE" val="1"/>
  <p:tag name="ARTICULATE_NAV_LEVEL" val="1"/>
  <p:tag name="ARTICULATE_PLAYLIST_ID" val="-1"/>
  <p:tag name="ARTICULATE_LOCK_SLIDE" val="0"/>
  <p:tag name="ARTICULATE_SLIDE_NAV" val="6"/>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1.xml><?xml version="1.0" encoding="utf-8"?>
<p:tagLst xmlns:a="http://schemas.openxmlformats.org/drawingml/2006/main" xmlns:r="http://schemas.openxmlformats.org/officeDocument/2006/relationships" xmlns:p="http://schemas.openxmlformats.org/presentationml/2006/main">
  <p:tag name="AUDIO_ID" val="340"/>
  <p:tag name="ELAPSEDTIME" val="28.7"/>
  <p:tag name="ANNOTATION_COUNT" val="0"/>
  <p:tag name="ARTICULATE_SLIDE_GUID" val="aa07415b-b70d-458c-a820-83405f4149d0"/>
  <p:tag name="ARTICULATE_SLIDE_PAUSE" val="1"/>
  <p:tag name="ARTICULATE_NAV_LEVEL" val="1"/>
  <p:tag name="ARTICULATE_PLAYLIST_ID" val="-1"/>
  <p:tag name="ARTICULATE_LOCK_SLIDE" val="0"/>
  <p:tag name="ARTICULATE_SLIDE_NAV" val="7"/>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3.xml><?xml version="1.0" encoding="utf-8"?>
<p:tagLst xmlns:a="http://schemas.openxmlformats.org/drawingml/2006/main" xmlns:r="http://schemas.openxmlformats.org/officeDocument/2006/relationships" xmlns:p="http://schemas.openxmlformats.org/presentationml/2006/main">
  <p:tag name="AUDIO_ID" val="329"/>
  <p:tag name="ELAPSEDTIME" val="42.6"/>
  <p:tag name="ANNOTATION_COUNT" val="0"/>
  <p:tag name="ARTICULATE_SLIDE_GUID" val="c5193d96-aaba-4b90-b280-00d76aed193d"/>
  <p:tag name="ARTICULATE_SLIDE_PAUSE" val="1"/>
  <p:tag name="ARTICULATE_NAV_LEVEL" val="1"/>
  <p:tag name="ARTICULATE_PLAYLIST_ID" val="-1"/>
  <p:tag name="ARTICULATE_LOCK_SLIDE" val="0"/>
  <p:tag name="ARTICULATE_SLIDE_NAV" val="8"/>
</p:tagLst>
</file>

<file path=ppt/tags/tag2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xml><?xml version="1.0" encoding="utf-8"?>
<p:tagLst xmlns:a="http://schemas.openxmlformats.org/drawingml/2006/main" xmlns:r="http://schemas.openxmlformats.org/officeDocument/2006/relationships" xmlns:p="http://schemas.openxmlformats.org/presentationml/2006/main">
  <p:tag name="AUDIO_ID" val="330"/>
  <p:tag name="ELAPSEDTIME" val="28.9"/>
  <p:tag name="ANNOTATION_COUNT" val="0"/>
  <p:tag name="ARTICULATE_SLIDE_GUID" val="4ece19ae-9ecc-4408-a87a-ea60ddf9a98d"/>
  <p:tag name="ARTICULATE_SLIDE_PAUSE" val="1"/>
  <p:tag name="ARTICULATE_NAV_LEVEL" val="1"/>
  <p:tag name="ARTICULATE_PLAYLIST_ID" val="-1"/>
  <p:tag name="ARTICULATE_LOCK_SLIDE" val="0"/>
  <p:tag name="ARTICULATE_SLIDE_NAV" val="9"/>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xml><?xml version="1.0" encoding="utf-8"?>
<p:tagLst xmlns:a="http://schemas.openxmlformats.org/drawingml/2006/main" xmlns:r="http://schemas.openxmlformats.org/officeDocument/2006/relationships" xmlns:p="http://schemas.openxmlformats.org/presentationml/2006/main">
  <p:tag name="AUDIO_ID" val="331"/>
  <p:tag name="TIMELINE" val="26.6/48.3/59.7/71.1/80.5"/>
  <p:tag name="ELAPSEDTIME" val="108.8"/>
  <p:tag name="ANNOTATION_COUNT" val="0"/>
  <p:tag name="ARTICULATE_SLIDE_GUID" val="b2aa7666-e1f8-4550-91bf-a49bbf75d917"/>
  <p:tag name="ARTICULATE_SLIDE_PAUSE" val="1"/>
  <p:tag name="ARTICULATE_NAV_LEVEL" val="1"/>
  <p:tag name="ARTICULATE_PLAYLIST_ID" val="-1"/>
  <p:tag name="ARTICULATE_LOCK_SLIDE" val="0"/>
  <p:tag name="ARTICULATE_SLIDE_NAV" val="10"/>
</p:tagLst>
</file>

<file path=ppt/tags/tag28.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4.xml><?xml version="1.0" encoding="utf-8"?>
<p:tagLst xmlns:a="http://schemas.openxmlformats.org/drawingml/2006/main" xmlns:r="http://schemas.openxmlformats.org/officeDocument/2006/relationships" xmlns:p="http://schemas.openxmlformats.org/presentationml/2006/main">
  <p:tag name="AUDIO_ID" val="332"/>
  <p:tag name="ELAPSEDTIME" val="41.4"/>
  <p:tag name="ANNOTATION_COUNT" val="0"/>
  <p:tag name="ARTICULATE_SLIDE_GUID" val="7f07e8d0-d5e3-4eb5-9b38-97baf42b6ff6"/>
  <p:tag name="ARTICULATE_SLIDE_PAUSE" val="1"/>
  <p:tag name="ARTICULATE_NAV_LEVEL" val="1"/>
  <p:tag name="ARTICULATE_PLAYLIST_ID" val="-1"/>
  <p:tag name="ARTICULATE_LOCK_SLIDE" val="0"/>
  <p:tag name="ARTICULATE_SLIDE_NAV" val="11"/>
</p:tagLst>
</file>

<file path=ppt/tags/tag3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6.xml><?xml version="1.0" encoding="utf-8"?>
<p:tagLst xmlns:a="http://schemas.openxmlformats.org/drawingml/2006/main" xmlns:r="http://schemas.openxmlformats.org/officeDocument/2006/relationships" xmlns:p="http://schemas.openxmlformats.org/presentationml/2006/main">
  <p:tag name="AUDIO_ID" val="333"/>
  <p:tag name="ELAPSEDTIME" val="33.7"/>
  <p:tag name="ANNOTATION_COUNT" val="0"/>
  <p:tag name="ARTICULATE_SLIDE_GUID" val="f2e7ea9b-a7a8-428b-aaf3-03207d3401b6"/>
  <p:tag name="ARTICULATE_SLIDE_PAUSE" val="1"/>
  <p:tag name="ARTICULATE_NAV_LEVEL" val="1"/>
  <p:tag name="ARTICULATE_PLAYLIST_ID" val="-1"/>
  <p:tag name="ARTICULATE_LOCK_SLIDE" val="0"/>
  <p:tag name="ARTICULATE_SLIDE_NAV" val="12"/>
</p:tagLst>
</file>

<file path=ppt/tags/tag3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8.xml><?xml version="1.0" encoding="utf-8"?>
<p:tagLst xmlns:a="http://schemas.openxmlformats.org/drawingml/2006/main" xmlns:r="http://schemas.openxmlformats.org/officeDocument/2006/relationships" xmlns:p="http://schemas.openxmlformats.org/presentationml/2006/main">
  <p:tag name="AUDIO_ID" val="334"/>
  <p:tag name="ELAPSEDTIME" val="42.2"/>
  <p:tag name="ANNOTATION_COUNT" val="0"/>
  <p:tag name="ARTICULATE_SLIDE_GUID" val="417d1eef-1cb3-488b-ae96-8982f2bdf709"/>
  <p:tag name="ARTICULATE_SLIDE_PAUSE" val="1"/>
  <p:tag name="ARTICULATE_NAV_LEVEL" val="1"/>
  <p:tag name="ARTICULATE_PLAYLIST_ID" val="-1"/>
  <p:tag name="ARTICULATE_LOCK_SLIDE" val="0"/>
  <p:tag name="ARTICULATE_SLIDE_NAV" val="13"/>
</p:tagLst>
</file>

<file path=ppt/tags/tag3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0.xml><?xml version="1.0" encoding="utf-8"?>
<p:tagLst xmlns:a="http://schemas.openxmlformats.org/drawingml/2006/main" xmlns:r="http://schemas.openxmlformats.org/officeDocument/2006/relationships" xmlns:p="http://schemas.openxmlformats.org/presentationml/2006/main">
  <p:tag name="ANNOTATION_TYPE_1" val="2"/>
  <p:tag name="ANNOTATION_START_1" val="45.9"/>
  <p:tag name="ANNOTATION_END_1" val="45.9"/>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45.9"/>
  <p:tag name="ANNOTATION_TOP_2" val="118.1"/>
  <p:tag name="ANNOTATION_LEFT_2" val="379.7"/>
  <p:tag name="ANNOTATION_WIDTH_2" val="189.0"/>
  <p:tag name="ANNOTATION_HEIGHT_2" val="249.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UDIO_ID" val="341"/>
  <p:tag name="ELAPSEDTIME" val="54.0"/>
  <p:tag name="ANNOTATION_COUNT" val="0"/>
  <p:tag name="ARTICULATE_SLIDE_GUID" val="ddc952ec-706c-4761-8301-109cfce32095"/>
  <p:tag name="ARTICULATE_SLIDE_PAUSE" val="0"/>
  <p:tag name="ARTICULATE_NAV_LEVEL" val="1"/>
  <p:tag name="ARTICULATE_PLAYLIST_ID" val="-1"/>
  <p:tag name="ARTICULATE_LOCK_SLIDE" val="0"/>
  <p:tag name="ARTICULATE_SLIDE_NAV" val="14"/>
</p:tagLst>
</file>

<file path=ppt/tags/tag4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2.xml><?xml version="1.0" encoding="utf-8"?>
<p:tagLst xmlns:a="http://schemas.openxmlformats.org/drawingml/2006/main" xmlns:r="http://schemas.openxmlformats.org/officeDocument/2006/relationships" xmlns:p="http://schemas.openxmlformats.org/presentationml/2006/main">
  <p:tag name="AUDIO_ID" val="342"/>
  <p:tag name="TIMELINE" val="22.3/44.8/94.5"/>
  <p:tag name="ELAPSEDTIME" val="129.0"/>
  <p:tag name="ANNOTATION_TYPE_1" val="2"/>
  <p:tag name="ANNOTATION_START_1" val="27.2"/>
  <p:tag name="ANNOTATION_END_1" val="27.2"/>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7.2"/>
  <p:tag name="ANNOTATION_END_2" val="35.8"/>
  <p:tag name="ANNOTATION_TOP_2" val="160.6"/>
  <p:tag name="ANNOTATION_LEFT_2" val="175.6"/>
  <p:tag name="ANNOTATION_WIDTH_2" val="43.1"/>
  <p:tag name="ANNOTATION_HEIGHT_2" val="263.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5.8"/>
  <p:tag name="ANNOTATION_END_3" val="35.8"/>
  <p:tag name="ANNOTATION_TOP_3" val="-30.3"/>
  <p:tag name="ANNOTATION_LEFT_3" val="-30.4"/>
  <p:tag name="ANNOTATION_WIDTH_3" val="636.8"/>
  <p:tag name="ANNOTATION_HEIGHT_3" val="492.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5.8"/>
  <p:tag name="ANNOTATION_END_4" val="45.0"/>
  <p:tag name="ANNOTATION_TOP_4" val="158.7"/>
  <p:tag name="ANNOTATION_LEFT_4" val="410.7"/>
  <p:tag name="ANNOTATION_WIDTH_4" val="86.9"/>
  <p:tag name="ANNOTATION_HEIGHT_4" val="266.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1.9"/>
  <p:tag name="ANNOTATION_END_5" val="61.9"/>
  <p:tag name="ANNOTATION_TOP_5" val="-30.3"/>
  <p:tag name="ANNOTATION_LEFT_5" val="-30.4"/>
  <p:tag name="ANNOTATION_WIDTH_5" val="636.8"/>
  <p:tag name="ANNOTATION_HEIGHT_5" val="492.6"/>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1.9"/>
  <p:tag name="ANNOTATION_END_6" val="66.7"/>
  <p:tag name="ANNOTATION_TOP_6" val="53.9"/>
  <p:tag name="ANNOTATION_LEFT_6" val="137.9"/>
  <p:tag name="ANNOTATION_WIDTH_6" val="75.9"/>
  <p:tag name="ANNOTATION_HEIGHT_6" val="21.2"/>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6.7"/>
  <p:tag name="ANNOTATION_END_7" val="66.7"/>
  <p:tag name="ANNOTATION_TOP_7" val="-30.3"/>
  <p:tag name="ANNOTATION_LEFT_7" val="-30.4"/>
  <p:tag name="ANNOTATION_WIDTH_7" val="636.8"/>
  <p:tag name="ANNOTATION_HEIGHT_7" val="492.6"/>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66.7"/>
  <p:tag name="ANNOTATION_END_8" val="72.5"/>
  <p:tag name="ANNOTATION_TOP_8" val="84.2"/>
  <p:tag name="ANNOTATION_LEFT_8" val="136.7"/>
  <p:tag name="ANNOTATION_WIDTH_8" val="79.0"/>
  <p:tag name="ANNOTATION_HEIGHT_8" val="25.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2.5"/>
  <p:tag name="ANNOTATION_END_9" val="72.5"/>
  <p:tag name="ANNOTATION_TOP_9" val="-30.3"/>
  <p:tag name="ANNOTATION_LEFT_9" val="-30.4"/>
  <p:tag name="ANNOTATION_WIDTH_9" val="636.8"/>
  <p:tag name="ANNOTATION_HEIGHT_9" val="492.6"/>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2.5"/>
  <p:tag name="ANNOTATION_END_10" val="78.9"/>
  <p:tag name="ANNOTATION_TOP_10" val="103.6"/>
  <p:tag name="ANNOTATION_LEFT_10" val="136.1"/>
  <p:tag name="ANNOTATION_WIDTH_10" val="85.7"/>
  <p:tag name="ANNOTATION_HEIGHT_10" val="27.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9"/>
  <p:tag name="ANNOTATION_END_11" val="78.9"/>
  <p:tag name="ANNOTATION_TOP_11" val="-30.3"/>
  <p:tag name="ANNOTATION_LEFT_11" val="-30.4"/>
  <p:tag name="ANNOTATION_WIDTH_11" val="636.8"/>
  <p:tag name="ANNOTATION_HEIGHT_11" val="492.6"/>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9"/>
  <p:tag name="ANNOTATION_END_12" val="84.8"/>
  <p:tag name="ANNOTATION_TOP_12" val="309.0"/>
  <p:tag name="ANNOTATION_LEFT_12" val="131.8"/>
  <p:tag name="ANNOTATION_WIDTH_12" val="143.4"/>
  <p:tag name="ANNOTATION_HEIGHT_12" val="30.3"/>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90.0"/>
  <p:tag name="ANNOTATION_END_13" val="90.0"/>
  <p:tag name="ANNOTATION_TOP_13" val="-30.3"/>
  <p:tag name="ANNOTATION_LEFT_13" val="-30.4"/>
  <p:tag name="ANNOTATION_WIDTH_13" val="636.8"/>
  <p:tag name="ANNOTATION_HEIGHT_13" val="492.6"/>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90.0"/>
  <p:tag name="ANNOTATION_END_14" val="103.9"/>
  <p:tag name="ANNOTATION_TOP_14" val="403.5"/>
  <p:tag name="ANNOTATION_LEFT_14" val="269.2"/>
  <p:tag name="ANNOTATION_WIDTH_14" val="59.5"/>
  <p:tag name="ANNOTATION_HEIGHT_14" val="29.7"/>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8.4"/>
  <p:tag name="ANNOTATION_END_15" val="28.4"/>
  <p:tag name="ANNOTATION_TOP_15" val="-30.3"/>
  <p:tag name="ANNOTATION_LEFT_15" val="-30.4"/>
  <p:tag name="ANNOTATION_WIDTH_15" val="636.8"/>
  <p:tag name="ANNOTATION_HEIGHT_15" val="492.6"/>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8.4"/>
  <p:tag name="ANNOTATION_END_16" val="28.4"/>
  <p:tag name="ANNOTATION_TOP_16" val="179.3"/>
  <p:tag name="ANNOTATION_LEFT_16" val="173.2"/>
  <p:tag name="ANNOTATION_WIDTH_16" val="34.6"/>
  <p:tag name="ANNOTATION_HEIGHT_16" val="13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4"/>
  <p:tag name="ANNOTATION_END_17" val="28.4"/>
  <p:tag name="ANNOTATION_TOP_17" val="-30.3"/>
  <p:tag name="ANNOTATION_LEFT_17" val="-30.4"/>
  <p:tag name="ANNOTATION_WIDTH_17" val="636.8"/>
  <p:tag name="ANNOTATION_HEIGHT_17" val="492.6"/>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4"/>
  <p:tag name="ANNOTATION_END_18" val="35.6"/>
  <p:tag name="ANNOTATION_TOP_18" val="259.3"/>
  <p:tag name="ANNOTATION_LEFT_18" val="176.2"/>
  <p:tag name="ANNOTATION_WIDTH_18" val="37.7"/>
  <p:tag name="ANNOTATION_HEIGHT_18" val="62.4"/>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6"/>
  <p:tag name="ANNOTATION_END_19" val="35.6"/>
  <p:tag name="ANNOTATION_TOP_19" val="-30.3"/>
  <p:tag name="ANNOTATION_LEFT_19" val="-30.4"/>
  <p:tag name="ANNOTATION_WIDTH_19" val="636.8"/>
  <p:tag name="ANNOTATION_HEIGHT_19" val="492.6"/>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6"/>
  <p:tag name="ANNOTATION_END_20" val="43.6"/>
  <p:tag name="ANNOTATION_TOP_20" val="259.9"/>
  <p:tag name="ANNOTATION_LEFT_20" val="418.0"/>
  <p:tag name="ANNOTATION_WIDTH_20" val="72.9"/>
  <p:tag name="ANNOTATION_HEIGHT_20" val="60.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64.8"/>
  <p:tag name="ANNOTATION_END_21" val="64.8"/>
  <p:tag name="ANNOTATION_TOP_21" val="-30.3"/>
  <p:tag name="ANNOTATION_LEFT_21" val="-30.4"/>
  <p:tag name="ANNOTATION_WIDTH_21" val="636.8"/>
  <p:tag name="ANNOTATION_HEIGHT_21" val="492.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64.8"/>
  <p:tag name="ANNOTATION_END_22" val="68.3"/>
  <p:tag name="ANNOTATION_TOP_22" val="55.1"/>
  <p:tag name="ANNOTATION_LEFT_22" val="136.1"/>
  <p:tag name="ANNOTATION_WIDTH_22" val="77.2"/>
  <p:tag name="ANNOTATION_HEIGHT_22" val="1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68.3"/>
  <p:tag name="ANNOTATION_END_23" val="68.3"/>
  <p:tag name="ANNOTATION_TOP_23" val="-30.3"/>
  <p:tag name="ANNOTATION_LEFT_23" val="-30.4"/>
  <p:tag name="ANNOTATION_WIDTH_23" val="636.8"/>
  <p:tag name="ANNOTATION_HEIGHT_23" val="492.6"/>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68.3"/>
  <p:tag name="ANNOTATION_END_24" val="72.4"/>
  <p:tag name="ANNOTATION_TOP_24" val="83.6"/>
  <p:tag name="ANNOTATION_LEFT_24" val="137.3"/>
  <p:tag name="ANNOTATION_WIDTH_24" val="66.2"/>
  <p:tag name="ANNOTATION_HEIGHT_24" val="20.0"/>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72.4"/>
  <p:tag name="ANNOTATION_END_25" val="72.4"/>
  <p:tag name="ANNOTATION_TOP_25" val="-30.3"/>
  <p:tag name="ANNOTATION_LEFT_25" val="-30.4"/>
  <p:tag name="ANNOTATION_WIDTH_25" val="636.8"/>
  <p:tag name="ANNOTATION_HEIGHT_25" val="492.6"/>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TYPE_26" val="2"/>
  <p:tag name="ANNOTATION_START_26" val="72.4"/>
  <p:tag name="ANNOTATION_END_26" val="77.0"/>
  <p:tag name="ANNOTATION_TOP_26" val="107.2"/>
  <p:tag name="ANNOTATION_LEFT_26" val="136.1"/>
  <p:tag name="ANNOTATION_WIDTH_26" val="84.5"/>
  <p:tag name="ANNOTATION_HEIGHT_26" val="20.6"/>
  <p:tag name="ANNOTATION_ANIMATION_26" val="4"/>
  <p:tag name="ANNOTATION_ROTATION_26" val="0"/>
  <p:tag name="ANNOTATION_SUB_TYPE_26" val="11"/>
  <p:tag name="ANNOTATION_LOOP_COUNT_26" val="1"/>
  <p:tag name="ANNOTATION_BOX_RADIUS_26" val="5"/>
  <p:tag name="ANNOTATION_SCALE_26" val="0"/>
  <p:tag name="ANNOTATION_BORDER_ALPHA_26" val="100"/>
  <p:tag name="ANNOTATION_BORDER_COLOR_26" val="16777215"/>
  <p:tag name="ANNOTATION_FILL_COLOR_26" val="855309"/>
  <p:tag name="ANNOTATION_FILL_ALPHA_26" val="50"/>
  <p:tag name="ANNOTATION_BORDER_WIDTH_26" val="2"/>
  <p:tag name="ANNOTATION_TYPE_27" val="2"/>
  <p:tag name="ANNOTATION_START_27" val="77.0"/>
  <p:tag name="ANNOTATION_END_27" val="77.0"/>
  <p:tag name="ANNOTATION_TOP_27" val="-30.3"/>
  <p:tag name="ANNOTATION_LEFT_27" val="-30.4"/>
  <p:tag name="ANNOTATION_WIDTH_27" val="636.8"/>
  <p:tag name="ANNOTATION_HEIGHT_27" val="492.6"/>
  <p:tag name="ANNOTATION_ANIMATION_27" val="4"/>
  <p:tag name="ANNOTATION_ROTATION_27" val="0"/>
  <p:tag name="ANNOTATION_SUB_TYPE_27" val="11"/>
  <p:tag name="ANNOTATION_LOOP_COUNT_27" val="1"/>
  <p:tag name="ANNOTATION_BOX_RADIUS_27" val="0"/>
  <p:tag name="ANNOTATION_SCALE_27" val="0"/>
  <p:tag name="ANNOTATION_BORDER_ALPHA_27" val="100"/>
  <p:tag name="ANNOTATION_BORDER_COLOR_27" val="16777215"/>
  <p:tag name="ANNOTATION_FILL_COLOR_27" val="855309"/>
  <p:tag name="ANNOTATION_FILL_ALPHA_27" val="50"/>
  <p:tag name="ANNOTATION_BORDER_WIDTH_27" val="2"/>
  <p:tag name="ANNOTATION_TYPE_28" val="2"/>
  <p:tag name="ANNOTATION_START_28" val="77.0"/>
  <p:tag name="ANNOTATION_END_28" val="81.0"/>
  <p:tag name="ANNOTATION_TOP_28" val="311.4"/>
  <p:tag name="ANNOTATION_LEFT_28" val="135.5"/>
  <p:tag name="ANNOTATION_WIDTH_28" val="138.5"/>
  <p:tag name="ANNOTATION_HEIGHT_28" val="18.8"/>
  <p:tag name="ANNOTATION_ANIMATION_28" val="4"/>
  <p:tag name="ANNOTATION_ROTATION_28" val="0"/>
  <p:tag name="ANNOTATION_SUB_TYPE_28" val="11"/>
  <p:tag name="ANNOTATION_LOOP_COUNT_28" val="1"/>
  <p:tag name="ANNOTATION_BOX_RADIUS_28" val="5"/>
  <p:tag name="ANNOTATION_SCALE_28" val="0"/>
  <p:tag name="ANNOTATION_BORDER_ALPHA_28" val="100"/>
  <p:tag name="ANNOTATION_BORDER_COLOR_28" val="16777215"/>
  <p:tag name="ANNOTATION_FILL_COLOR_28" val="855309"/>
  <p:tag name="ANNOTATION_FILL_ALPHA_28" val="50"/>
  <p:tag name="ANNOTATION_BORDER_WIDTH_28" val="2"/>
  <p:tag name="ANNOTATION_TYPE_29" val="2"/>
  <p:tag name="ANNOTATION_START_29" val="81.0"/>
  <p:tag name="ANNOTATION_END_29" val="81.0"/>
  <p:tag name="ANNOTATION_TOP_29" val="-30.3"/>
  <p:tag name="ANNOTATION_LEFT_29" val="-30.4"/>
  <p:tag name="ANNOTATION_WIDTH_29" val="636.8"/>
  <p:tag name="ANNOTATION_HEIGHT_29" val="492.6"/>
  <p:tag name="ANNOTATION_ANIMATION_29" val="4"/>
  <p:tag name="ANNOTATION_ROTATION_29" val="0"/>
  <p:tag name="ANNOTATION_SUB_TYPE_29" val="11"/>
  <p:tag name="ANNOTATION_LOOP_COUNT_29" val="1"/>
  <p:tag name="ANNOTATION_BOX_RADIUS_29" val="0"/>
  <p:tag name="ANNOTATION_SCALE_29" val="0"/>
  <p:tag name="ANNOTATION_BORDER_ALPHA_29" val="100"/>
  <p:tag name="ANNOTATION_BORDER_COLOR_29" val="16777215"/>
  <p:tag name="ANNOTATION_FILL_COLOR_29" val="855309"/>
  <p:tag name="ANNOTATION_FILL_ALPHA_29" val="50"/>
  <p:tag name="ANNOTATION_BORDER_WIDTH_29" val="2"/>
  <p:tag name="ANNOTATION_TYPE_30" val="2"/>
  <p:tag name="ANNOTATION_START_30" val="81.0"/>
  <p:tag name="ANNOTATION_END_30" val="93.7"/>
  <p:tag name="ANNOTATION_TOP_30" val="262.4"/>
  <p:tag name="ANNOTATION_LEFT_30" val="272.2"/>
  <p:tag name="ANNOTATION_WIDTH_30" val="51.6"/>
  <p:tag name="ANNOTATION_HEIGHT_30" val="23.6"/>
  <p:tag name="ANNOTATION_ANIMATION_30" val="4"/>
  <p:tag name="ANNOTATION_ROTATION_30" val="0"/>
  <p:tag name="ANNOTATION_SUB_TYPE_30" val="11"/>
  <p:tag name="ANNOTATION_LOOP_COUNT_30" val="1"/>
  <p:tag name="ANNOTATION_BOX_RADIUS_30" val="5"/>
  <p:tag name="ANNOTATION_SCALE_30" val="0"/>
  <p:tag name="ANNOTATION_BORDER_ALPHA_30" val="100"/>
  <p:tag name="ANNOTATION_BORDER_COLOR_30" val="16777215"/>
  <p:tag name="ANNOTATION_FILL_COLOR_30" val="855309"/>
  <p:tag name="ANNOTATION_FILL_ALPHA_30" val="50"/>
  <p:tag name="ANNOTATION_BORDER_WIDTH_30" val="2"/>
  <p:tag name="ANNOTATION_COUNT" val="30"/>
  <p:tag name="ARTICULATE_SLIDE_GUID" val="7921918c-beca-4ae2-9a60-245a9646d4a8"/>
  <p:tag name="ARTICULATE_SLIDE_PAUSE" val="1"/>
  <p:tag name="ARTICULATE_NAV_LEVEL" val="1"/>
  <p:tag name="ARTICULATE_PLAYLIST_ID" val="-1"/>
  <p:tag name="ARTICULATE_LOCK_SLIDE" val="0"/>
  <p:tag name="ARTICULATE_SLIDE_NAV" val="15"/>
</p:tagLst>
</file>

<file path=ppt/tags/tag4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Q78DI3y8_files\slide0001_image001.emz"/>
</p:tagLst>
</file>

<file path=ppt/tags/tag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GBDETkDP_files\slide0001_image001.emz"/>
</p:tagLst>
</file>

<file path=ppt/tags/tag45.xml><?xml version="1.0" encoding="utf-8"?>
<p:tagLst xmlns:a="http://schemas.openxmlformats.org/drawingml/2006/main" xmlns:r="http://schemas.openxmlformats.org/officeDocument/2006/relationships" xmlns:p="http://schemas.openxmlformats.org/presentationml/2006/main">
  <p:tag name="AUDIO_ID" val="336"/>
  <p:tag name="TIMELINE" val="25.0/26.9"/>
  <p:tag name="ELAPSEDTIME" val="29.3"/>
  <p:tag name="ANNOTATION_COUNT" val="0"/>
  <p:tag name="ARTICULATE_SLIDE_GUID" val="fd37ebb9-ed38-4cc1-9b4f-3c35da3399fa"/>
  <p:tag name="ARTICULATE_SLIDE_PAUSE" val="0"/>
  <p:tag name="ARTICULATE_NAV_LEVEL" val="1"/>
  <p:tag name="ARTICULATE_PLAYLIST_ID" val="-1"/>
  <p:tag name="ARTICULATE_LOCK_SLIDE" val="0"/>
  <p:tag name="ARTICULATE_SLIDE_NAV" val="16"/>
</p:tagLst>
</file>

<file path=ppt/tags/tag4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7.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UDIO_ID" val="337"/>
  <p:tag name="TIMELINE" val="2.9"/>
  <p:tag name="ELAPSEDTIME" val="19.5"/>
  <p:tag name="ANNOTATION_COUNT" val="0"/>
  <p:tag name="ARTICULATE_SLIDE_GUID" val="01a5da0e-6f60-47cb-9dca-97d2cfc52946"/>
  <p:tag name="ARTICULATE_SLIDE_PAUSE" val="0"/>
  <p:tag name="ARTICULATE_NAV_LEVEL" val="1"/>
  <p:tag name="ARTICULATE_PLAYLIST_ID" val="-1"/>
  <p:tag name="ARTICULATE_LOCK_SLIDE" val="0"/>
  <p:tag name="ARTICULATE_SLIDE_NAV" val="17"/>
</p:tagLst>
</file>

<file path=ppt/tags/tag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0.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1.xml><?xml version="1.0" encoding="utf-8"?>
<p:tagLst xmlns:a="http://schemas.openxmlformats.org/drawingml/2006/main" xmlns:r="http://schemas.openxmlformats.org/officeDocument/2006/relationships" xmlns:p="http://schemas.openxmlformats.org/presentationml/2006/main">
  <p:tag name="AUDIO_ID" val="338"/>
  <p:tag name="TIMELINE" val="15.7"/>
  <p:tag name="ELAPSEDTIME" val="52.7"/>
  <p:tag name="ANNOTATION_COUNT" val="0"/>
  <p:tag name="ARTICULATE_SLIDE_GUID" val="275a26be-9182-4fd4-8d39-b53f78eebe8d"/>
  <p:tag name="ARTICULATE_SLIDE_PAUSE" val="0"/>
  <p:tag name="ARTICULATE_NAV_LEVEL" val="1"/>
  <p:tag name="ARTICULATE_PLAYLIST_ID" val="-1"/>
  <p:tag name="ARTICULATE_LOCK_SLIDE" val="0"/>
  <p:tag name="ARTICULATE_SLIDE_NAV" val="18"/>
</p:tagLst>
</file>

<file path=ppt/tags/tag52.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3.xml><?xml version="1.0" encoding="utf-8"?>
<p:tagLst xmlns:a="http://schemas.openxmlformats.org/drawingml/2006/main" xmlns:r="http://schemas.openxmlformats.org/officeDocument/2006/relationships" xmlns:p="http://schemas.openxmlformats.org/presentationml/2006/main">
  <p:tag name="AUDIO_ID" val="345"/>
  <p:tag name="ELAPSEDTIME" val="24.8"/>
  <p:tag name="ANNOTATION_COUNT" val="0"/>
  <p:tag name="ARTICULATE_SLIDE_GUID" val="833ce0eb-6892-4bdd-845c-846e22a06b3b"/>
  <p:tag name="ARTICULATE_SLIDE_PAUSE" val="0"/>
  <p:tag name="ARTICULATE_NAV_LEVEL" val="1"/>
  <p:tag name="ARTICULATE_PLAYLIST_ID" val="-1"/>
  <p:tag name="ARTICULATE_LOCK_SLIDE" val="0"/>
  <p:tag name="ARTICULATE_SLIDE_NAV" val="19"/>
</p:tagLst>
</file>

<file path=ppt/tags/tag54.xml><?xml version="1.0" encoding="utf-8"?>
<p:tagLst xmlns:a="http://schemas.openxmlformats.org/drawingml/2006/main" xmlns:r="http://schemas.openxmlformats.org/officeDocument/2006/relationships" xmlns:p="http://schemas.openxmlformats.org/presentationml/2006/main">
  <p:tag name="AQP_PASS_ACTION" val="2"/>
  <p:tag name="AQP_FAIL_ACTION" val="2"/>
  <p:tag name="ARTICULATE_SLIDE_GUID" val="f6225964-90a9-41db-a538-17e51d83c15b"/>
  <p:tag name="QUIZMAKER_QUIZ_FILENAME" val="C:\01Projects\PennDOT\Specific Traffic Training\Traffic Signal Construction and Inspection\08 Web Based Training\00_Slides\Chapter 2 Quiz.quiz"/>
  <p:tag name="QUIZMAKER_QUIZ_SLIDE_ID" val="346"/>
  <p:tag name="QUIZMAKER_QUIZ_FORCE_UPDATE" val="0"/>
  <p:tag name="AQP_TRAP" val="1"/>
  <p:tag name="OVERRIDE" val="QUIZMAKER_QUIZ_SLIDE"/>
  <p:tag name="QUIZMAKER_QUIZ_TITLE" val="Chapter 2 Quiz"/>
  <p:tag name="AQP_PASS_SCORE" val="50"/>
  <p:tag name="QUIZMAKER_LAST_MODIFY_DATE" val="41600.8433217593"/>
  <p:tag name="ELAPSEDTIME" val="5"/>
  <p:tag name="ARTICULATE_SLIDE_PAUSE" val="1"/>
  <p:tag name="ARTICULATE_NAV_LEVEL" val="1"/>
  <p:tag name="ARTICULATE_PLAYLIST_ID" val="-1"/>
  <p:tag name="ARTICULATE_LOCK_SLIDE" val="0"/>
  <p:tag name="ARTICULATE_SLIDE_NAV" val="20"/>
</p:tagLst>
</file>

<file path=ppt/tags/tag55.xml><?xml version="1.0" encoding="utf-8"?>
<p:tagLst xmlns:a="http://schemas.openxmlformats.org/drawingml/2006/main" xmlns:r="http://schemas.openxmlformats.org/officeDocument/2006/relationships" xmlns:p="http://schemas.openxmlformats.org/presentationml/2006/main">
  <p:tag name="QM_PROPERTY" val="1"/>
  <p:tag name="ART_QM_A" val="1"/>
</p:tagLst>
</file>

<file path=ppt/tags/tag56.xml><?xml version="1.0" encoding="utf-8"?>
<p:tagLst xmlns:a="http://schemas.openxmlformats.org/drawingml/2006/main" xmlns:r="http://schemas.openxmlformats.org/officeDocument/2006/relationships" xmlns:p="http://schemas.openxmlformats.org/presentationml/2006/main">
  <p:tag name="ART_QM_A" val="1"/>
</p:tagLst>
</file>

<file path=ppt/tags/tag57.xml><?xml version="1.0" encoding="utf-8"?>
<p:tagLst xmlns:a="http://schemas.openxmlformats.org/drawingml/2006/main" xmlns:r="http://schemas.openxmlformats.org/officeDocument/2006/relationships" xmlns:p="http://schemas.openxmlformats.org/presentationml/2006/main">
  <p:tag name="ART_QM_B" val="1"/>
</p:tagLst>
</file>

<file path=ppt/tags/tag58.xml><?xml version="1.0" encoding="utf-8"?>
<p:tagLst xmlns:a="http://schemas.openxmlformats.org/drawingml/2006/main" xmlns:r="http://schemas.openxmlformats.org/officeDocument/2006/relationships" xmlns:p="http://schemas.openxmlformats.org/presentationml/2006/main">
  <p:tag name="ARTICULATE_SLIDE_GUID" val="32404aa2-01c7-4e9f-9bd0-689a8b51568b"/>
  <p:tag name="ANNOTATION_TYPE_1" val="0"/>
  <p:tag name="ANNOTATION_START_1" val="8.8"/>
  <p:tag name="ANNOTATION_END_1" val="19.6"/>
  <p:tag name="ANNOTATION_TOP_1" val="134.5"/>
  <p:tag name="ANNOTATION_LEFT_1" val="5.5"/>
  <p:tag name="ANNOTATION_WIDTH_1" val="91.1"/>
  <p:tag name="ANNOTATION_HEIGHT_1" val="90.9"/>
  <p:tag name="ANNOTATION_ANIMATION_1" val="3"/>
  <p:tag name="ANNOTATION_ROTATION_1" val="18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UDIO_ID" val="343"/>
  <p:tag name="ELAPSEDTIME" val="22.6"/>
  <p:tag name="ANNOTATION_COUNT" val="0"/>
  <p:tag name="ARTICULATE_SLIDE_PAUSE" val="0"/>
  <p:tag name="ARTICULATE_NAV_LEVEL" val="1"/>
  <p:tag name="ARTICULATE_PLAYLIST_ID" val="-1"/>
  <p:tag name="ARTICULATE_LOCK_SLIDE" val="0"/>
  <p:tag name="ARTICULATE_SLIDE_NAV" val="21"/>
</p:tagLst>
</file>

<file path=ppt/tags/tag59.xml><?xml version="1.0" encoding="utf-8"?>
<p:tagLst xmlns:a="http://schemas.openxmlformats.org/drawingml/2006/main" xmlns:r="http://schemas.openxmlformats.org/officeDocument/2006/relationships" xmlns:p="http://schemas.openxmlformats.org/presentationml/2006/main">
  <p:tag name="ARTICULATE_SLIDE_GUID" val="fd868066-a71d-4097-a2fe-6ac68cfdd550"/>
  <p:tag name="ANNOTATION_TYPE_3" val="0"/>
  <p:tag name="ANNOTATION_START_3" val="9.0"/>
  <p:tag name="ANNOTATION_TOP_3" val="319.9"/>
  <p:tag name="ANNOTATION_LEFT_3" val="338.4"/>
  <p:tag name="ANNOTATION_WIDTH_3" val="91.1"/>
  <p:tag name="ANNOTATION_HEIGHT_3" val="90.9"/>
  <p:tag name="ANNOTATION_ANIMATION_3" val="3"/>
  <p:tag name="ANNOTATION_ROTATION_3" val="9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1" val="2"/>
  <p:tag name="ANNOTATION_START_1" val="9.4"/>
  <p:tag name="ANNOTATION_END_1" val="9.4"/>
  <p:tag name="ANNOTATION_TOP_1" val="-30.3"/>
  <p:tag name="ANNOTATION_LEFT_1" val="-30.4"/>
  <p:tag name="ANNOTATION_WIDTH_1" val="636.8"/>
  <p:tag name="ANNOTATION_HEIGHT_1" val="492.6"/>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4"/>
  <p:tag name="ANNOTATION_TOP_2" val="338.7"/>
  <p:tag name="ANNOTATION_LEFT_2" val="78.4"/>
  <p:tag name="ANNOTATION_WIDTH_2" val="489.1"/>
  <p:tag name="ANNOTATION_HEIGHT_2" val="83.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UDIO_ID" val="344"/>
  <p:tag name="ELAPSEDTIME" val="13.3"/>
  <p:tag name="ANNOTATION_COUNT" val="0"/>
  <p:tag name="ARTICULATE_SLIDE_PAUSE" val="1"/>
  <p:tag name="ARTICULATE_NAV_LEVEL" val="1"/>
  <p:tag name="ARTICULATE_PLAYLIST_ID" val="-1"/>
  <p:tag name="ARTICULATE_LOCK_SLIDE" val="0"/>
  <p:tag name="ARTICULATE_SLIDE_NAV" val="22"/>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WnNpauMG_files\slide0001_image001.jpg"/>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5e98cf45-ded5-4992-9b06-f6ef5103909d"/>
  <p:tag name="AUDIO_ID" val="256"/>
  <p:tag name="ELAPSEDTIME" val="17.8"/>
  <p:tag name="ANNOTATION_COUNT" val="0"/>
  <p:tag name="ARTICULATE_SLIDE_PAUSE" val="0"/>
  <p:tag name="ARTICULATE_NAV_LEVEL" val="1"/>
  <p:tag name="ARTICULATE_PLAYLIST_ID" val="-1"/>
  <p:tag name="ARTICULATE_LOCK_SLIDE" val="0"/>
  <p:tag name="ARTICULATE_SLIDE_NAV" val="1"/>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John\AppData\Local\Temp\articulate\presenter\imgtemp\6AgTmpvI_files\slide0001_image001.jpg"/>
</p:tagLst>
</file>

<file path=ppt/theme/theme1.xml><?xml version="1.0" encoding="utf-8"?>
<a:theme xmlns:a="http://schemas.openxmlformats.org/drawingml/2006/main" name="PresentationPro_TechnologyT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CDD80FE-421B-4B96-8B15-1459F021BD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3202</TotalTime>
  <Words>920</Words>
  <Application>Microsoft Office PowerPoint</Application>
  <PresentationFormat>On-screen Show (4:3)</PresentationFormat>
  <Paragraphs>138</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PresentationPro_TechnologyTiles</vt:lpstr>
      <vt:lpstr>Traffic Signal Construction and Inspection in Pennsylvania</vt:lpstr>
      <vt:lpstr>Chapter 2 Introduction</vt:lpstr>
      <vt:lpstr>Manual on Uniform Traffic Control Devices</vt:lpstr>
      <vt:lpstr>Manual on Uniform Traffic Control Devices</vt:lpstr>
      <vt:lpstr>Publication 669 – Traffic Signal Inspection Pocket Guide</vt:lpstr>
      <vt:lpstr>Publication 35 – Bulletin 15 Approved Material</vt:lpstr>
      <vt:lpstr>Publication 46 – Traffic Engineering Manual</vt:lpstr>
      <vt:lpstr>Publication 72M – Standards for Roadway Construction</vt:lpstr>
      <vt:lpstr>Publication 111 – Traffic Control Pavement Markings and Signing Standards</vt:lpstr>
      <vt:lpstr>Publication 148 – Traffic Standards (Signals, TC-8800 Series)</vt:lpstr>
      <vt:lpstr>Publication 149 – Traffic Signal Design Handbook</vt:lpstr>
      <vt:lpstr>Publication 212 – Official Traffic Control Devices</vt:lpstr>
      <vt:lpstr>Publication 213 – Temporary Traffic Control Guidelines</vt:lpstr>
      <vt:lpstr>Publication 408 – Standard Specifications</vt:lpstr>
      <vt:lpstr>Publication 408 – Standard Specifications</vt:lpstr>
      <vt:lpstr>Form CS-201, Source of Supply – Traffic Items</vt:lpstr>
      <vt:lpstr>Form 4170, Product Evaluation Application</vt:lpstr>
      <vt:lpstr>Form 4171, Certificate of Compliance</vt:lpstr>
      <vt:lpstr>Handout – Publication 408 Sec. 1104</vt:lpstr>
      <vt:lpstr>Chapter 2 Quiz</vt:lpstr>
      <vt:lpstr>Module 2 Completion</vt:lpstr>
      <vt:lpstr>Remaining Modules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Traffic Signal Design in Pennsylvania</dc:title>
  <dc:creator>John Albeck</dc:creator>
  <dc:description>2010 technology powerpoint template from presentationpro.com</dc:description>
  <cp:lastModifiedBy> </cp:lastModifiedBy>
  <cp:revision>180</cp:revision>
  <dcterms:created xsi:type="dcterms:W3CDTF">2012-09-25T13:54:21Z</dcterms:created>
  <dcterms:modified xsi:type="dcterms:W3CDTF">2014-01-01T18:13:00Z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TC018813459991</vt:lpwstr>
  </property>
  <property fmtid="{D5CDD505-2E9C-101B-9397-08002B2CF9AE}" pid="3" name="ArticulateUseProject">
    <vt:lpwstr>1</vt:lpwstr>
  </property>
  <property fmtid="{D5CDD505-2E9C-101B-9397-08002B2CF9AE}" pid="4" name="ArticulateGUID">
    <vt:lpwstr>ED9139FD-96D4-43F1-A17D-C094431D5285</vt:lpwstr>
  </property>
  <property fmtid="{D5CDD505-2E9C-101B-9397-08002B2CF9AE}" pid="5" name="ArticulatePath">
    <vt:lpwstr>02_Publications</vt:lpwstr>
  </property>
  <property fmtid="{D5CDD505-2E9C-101B-9397-08002B2CF9AE}" pid="6" name="ArticulateProjectFull">
    <vt:lpwstr>C:\01Projects\PennDOT\Specific Traffic Training\Traffic Signal Construction and Inspection\08 Web Based Training\00_Slides\02_Publications.ppta</vt:lpwstr>
  </property>
</Properties>
</file>