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1.xml" ContentType="application/vnd.openxmlformats-officedocument.presentationml.notesSlide+xml"/>
  <Override PartName="/ppt/tags/tag45.xml" ContentType="application/vnd.openxmlformats-officedocument.presentationml.tags+xml"/>
  <Override PartName="/ppt/notesSlides/notesSlide22.xml" ContentType="application/vnd.openxmlformats-officedocument.presentationml.notesSlide+xml"/>
  <Override PartName="/ppt/tags/tag46.xml" ContentType="application/vnd.openxmlformats-officedocument.presentationml.tags+xml"/>
  <Override PartName="/ppt/notesSlides/notesSlide23.xml" ContentType="application/vnd.openxmlformats-officedocument.presentationml.notesSlide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sldIdLst>
    <p:sldId id="256" r:id="rId3"/>
    <p:sldId id="326" r:id="rId4"/>
    <p:sldId id="343" r:id="rId5"/>
    <p:sldId id="331" r:id="rId6"/>
    <p:sldId id="332" r:id="rId7"/>
    <p:sldId id="344" r:id="rId8"/>
    <p:sldId id="345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6" r:id="rId18"/>
    <p:sldId id="342" r:id="rId19"/>
    <p:sldId id="327" r:id="rId20"/>
    <p:sldId id="328" r:id="rId21"/>
    <p:sldId id="329" r:id="rId22"/>
    <p:sldId id="330" r:id="rId23"/>
    <p:sldId id="347" r:id="rId24"/>
    <p:sldId id="348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70" d="100"/>
          <a:sy n="70" d="100"/>
        </p:scale>
        <p:origin x="-197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E429C-E3A5-483A-8D4F-DD99ABC19D08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D4D4B-D15B-4BF9-8BE1-A2F68C05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8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Welcome to</a:t>
            </a:r>
            <a:r>
              <a:rPr lang="en-US" baseline="0" dirty="0" smtClean="0"/>
              <a:t> Module 3 of the Traffic Signal Construction and Inspection in Pennsylvania e-learning course. In this module, we will discuss traffic signal plan sheets and related contract documents.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1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20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5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89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18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11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77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72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8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what inspector</a:t>
            </a:r>
            <a:r>
              <a:rPr lang="en-US" baseline="0" dirty="0" smtClean="0"/>
              <a:t> does with the special provisions. Items not covered in pub 408.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45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bullet – that was taken</a:t>
            </a:r>
            <a:r>
              <a:rPr lang="en-US" baseline="0" dirty="0" smtClean="0"/>
              <a:t> into account during the design process. If the </a:t>
            </a:r>
            <a:r>
              <a:rPr lang="en-US" baseline="0" dirty="0" err="1" smtClean="0"/>
              <a:t>munic</a:t>
            </a:r>
            <a:r>
              <a:rPr lang="en-US" baseline="0" dirty="0" smtClean="0"/>
              <a:t>. Asks for something later, section in Pub 46. Section 408 has information too.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41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38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63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2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ED353-EEEA-4CDB-8E90-4F4B3ADAD73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0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6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6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D4D4B-D15B-4BF9-8BE1-A2F68C050B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6.xml"/><Relationship Id="rId7" Type="http://schemas.openxmlformats.org/officeDocument/2006/relationships/image" Target="../media/image2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Relationship Id="rId9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" y="1463040"/>
            <a:ext cx="3566160" cy="533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1439" y="91440"/>
            <a:ext cx="8961120" cy="1280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" y="91440"/>
            <a:ext cx="8961120" cy="128016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1905000"/>
            <a:ext cx="3047098" cy="45720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276600" y="1746504"/>
            <a:ext cx="912687" cy="11887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grpSp>
        <p:nvGrpSpPr>
          <p:cNvPr id="15" name="Group 14"/>
          <p:cNvGrpSpPr/>
          <p:nvPr userDrawn="1">
            <p:custDataLst>
              <p:tags r:id="rId2"/>
            </p:custDataLst>
          </p:nvPr>
        </p:nvGrpSpPr>
        <p:grpSpPr>
          <a:xfrm>
            <a:off x="3289819" y="1463040"/>
            <a:ext cx="5763248" cy="5334000"/>
            <a:chOff x="3289819" y="1463040"/>
            <a:chExt cx="5763248" cy="533400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5"/>
            <a:srcRect l="7132" r="7132"/>
            <a:stretch/>
          </p:blipFill>
          <p:spPr>
            <a:xfrm>
              <a:off x="3730210" y="1463040"/>
              <a:ext cx="2606040" cy="26060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7" t="13166" r="27374" b="27167"/>
            <a:stretch/>
          </p:blipFill>
          <p:spPr>
            <a:xfrm>
              <a:off x="3733778" y="4191000"/>
              <a:ext cx="2606040" cy="26060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>
            <a:xfrm>
              <a:off x="6447027" y="4191000"/>
              <a:ext cx="2606040" cy="260604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5" t="25335" r="20125" b="6667"/>
            <a:stretch/>
          </p:blipFill>
          <p:spPr>
            <a:xfrm>
              <a:off x="6446519" y="1474915"/>
              <a:ext cx="2606040" cy="260604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7" t="9104" r="8197" b="12428"/>
            <a:stretch/>
          </p:blipFill>
          <p:spPr>
            <a:xfrm>
              <a:off x="3289819" y="1736054"/>
              <a:ext cx="898566" cy="118872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1" t="10667" r="12577" b="7532"/>
            <a:stretch/>
          </p:blipFill>
          <p:spPr>
            <a:xfrm>
              <a:off x="3289819" y="3535680"/>
              <a:ext cx="915303" cy="118872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57" b="3357"/>
            <a:stretch/>
          </p:blipFill>
          <p:spPr>
            <a:xfrm>
              <a:off x="3306556" y="5288279"/>
              <a:ext cx="914400" cy="1188721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91440" y="91440"/>
            <a:ext cx="8976360" cy="1097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91441"/>
            <a:ext cx="8976360" cy="82407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33648"/>
            <a:ext cx="7620000" cy="527537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0972" y="1295400"/>
            <a:ext cx="1143000" cy="5486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010420" y="838200"/>
            <a:ext cx="457180" cy="59544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8" name="Picture 17" descr="APS Pushbutton.JP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7" cstate="print"/>
          <a:srcRect l="22392" t="26419" r="19348" b="16782"/>
          <a:stretch/>
        </p:blipFill>
        <p:spPr bwMode="auto">
          <a:xfrm>
            <a:off x="7696200" y="839316"/>
            <a:ext cx="457200" cy="59433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Cabinet Type 1 Mount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 cstate="print"/>
          <a:srcRect l="18430" t="26606" r="33493" b="26441"/>
          <a:stretch/>
        </p:blipFill>
        <p:spPr bwMode="auto">
          <a:xfrm>
            <a:off x="8382000" y="839316"/>
            <a:ext cx="457200" cy="59547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" descr="C:\01Projects\PennDOT\Admin (General)\Media Kit\2008PennDOTLogoColor.jpg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" y="6456609"/>
            <a:ext cx="984686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28600" y="228600"/>
            <a:ext cx="8686800" cy="1136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8600" y="1447800"/>
            <a:ext cx="1143000" cy="518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20" y="1067207"/>
            <a:ext cx="457180" cy="59544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3" name="Picture 12" descr="APS Pushbutton.JPG"/>
          <p:cNvPicPr>
            <a:picLocks noChangeAspect="1"/>
          </p:cNvPicPr>
          <p:nvPr userDrawn="1"/>
        </p:nvPicPr>
        <p:blipFill rotWithShape="1">
          <a:blip r:embed="rId3" cstate="print"/>
          <a:srcRect l="22392" t="26419" r="19348" b="16782"/>
          <a:stretch/>
        </p:blipFill>
        <p:spPr bwMode="auto">
          <a:xfrm>
            <a:off x="7543800" y="1068323"/>
            <a:ext cx="457200" cy="59433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abinet Type 1 Mount.JPG"/>
          <p:cNvPicPr>
            <a:picLocks noChangeAspect="1"/>
          </p:cNvPicPr>
          <p:nvPr userDrawn="1"/>
        </p:nvPicPr>
        <p:blipFill rotWithShape="1">
          <a:blip r:embed="rId4" cstate="print"/>
          <a:srcRect l="18430" t="26606" r="33493" b="26441"/>
          <a:stretch/>
        </p:blipFill>
        <p:spPr bwMode="auto">
          <a:xfrm>
            <a:off x="8229600" y="1068323"/>
            <a:ext cx="457200" cy="59547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 descr="C:\01Projects\PennDOT\Admin (General)\Media Kit\2008PennDOTLogoCol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7" y="6328184"/>
            <a:ext cx="984686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2" descr="C:\01Projects\PennDOT\Admin (General)\Media Kit\2008PennDOTLogo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7" y="6328184"/>
            <a:ext cx="984686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C:\01Projects\PennDOT\Admin (General)\Media Kit\2008PennDOTLogo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7" y="6328184"/>
            <a:ext cx="984686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459787"/>
            <a:ext cx="1143000" cy="518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76200"/>
            <a:ext cx="8991600" cy="12887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600200"/>
            <a:ext cx="7467600" cy="472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65C9E1-6621-4182-8902-0F26D3A31514}" type="datetimeFigureOut">
              <a:rPr lang="en-US" smtClean="0"/>
              <a:pPr/>
              <a:t>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010420" y="1003608"/>
            <a:ext cx="457180" cy="59544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4" name="Picture 13" descr="APS Pushbutton.JPG"/>
          <p:cNvPicPr>
            <a:picLocks noChangeAspect="1"/>
          </p:cNvPicPr>
          <p:nvPr userDrawn="1"/>
        </p:nvPicPr>
        <p:blipFill rotWithShape="1">
          <a:blip r:embed="rId18" cstate="print"/>
          <a:srcRect l="22392" t="26419" r="19348" b="16782"/>
          <a:stretch/>
        </p:blipFill>
        <p:spPr bwMode="auto">
          <a:xfrm>
            <a:off x="7696200" y="1004724"/>
            <a:ext cx="457200" cy="59433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abinet Type 1 Mount.JPG"/>
          <p:cNvPicPr>
            <a:picLocks noChangeAspect="1"/>
          </p:cNvPicPr>
          <p:nvPr userDrawn="1"/>
        </p:nvPicPr>
        <p:blipFill rotWithShape="1">
          <a:blip r:embed="rId19" cstate="print"/>
          <a:srcRect l="18430" t="26606" r="33493" b="26441"/>
          <a:stretch/>
        </p:blipFill>
        <p:spPr bwMode="auto">
          <a:xfrm>
            <a:off x="8382000" y="1004724"/>
            <a:ext cx="457200" cy="59547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 descr="C:\01Projects\PennDOT\Admin (General)\Media Kit\2008PennDOTLogoColor.jp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" y="6326632"/>
            <a:ext cx="984686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8.e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9.em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1.e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2.emf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3.emf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4.emf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hyperlink" Target="http://www.dotdom1.state.pa.us/ecms/ecms_training_calendar.ns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4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6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Traffic Signal Construction and Inspection in Pennsylvania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171950"/>
            <a:ext cx="2971800" cy="26098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Chapter 3:</a:t>
            </a:r>
          </a:p>
          <a:p>
            <a:r>
              <a:rPr lang="en-US" sz="2800" dirty="0" smtClean="0"/>
              <a:t>Plan Sheets and Other Contract Documents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2438400"/>
            <a:ext cx="2971800" cy="1733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01Projects\PennDOT\Admin (General)\Media Kit\2008CntrPennDOTColor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599"/>
            <a:ext cx="279150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Pre-emption Phasing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Emergency Pre-emption Phasing Chart</a:t>
            </a:r>
            <a:endParaRPr lang="en-US" i="1" dirty="0"/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76838"/>
            <a:ext cx="4702810" cy="4537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6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Legend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Signals Legend </a:t>
            </a:r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35872"/>
            <a:ext cx="4832359" cy="3407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6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Wiring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Wiring Diagram </a:t>
            </a:r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36" y="2133600"/>
            <a:ext cx="5058728" cy="4616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6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Block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Signature Block </a:t>
            </a:r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648710" cy="4990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6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Legend </a:t>
            </a:r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59125"/>
            <a:ext cx="4075113" cy="5133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6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Pre-Emption </a:t>
            </a:r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620000" cy="5413621"/>
          </a:xfrm>
        </p:spPr>
        <p:txBody>
          <a:bodyPr>
            <a:normAutofit/>
          </a:bodyPr>
          <a:lstStyle/>
          <a:p>
            <a:r>
              <a:rPr lang="en-US" i="1" dirty="0"/>
              <a:t>Emergency Pre-Emption Notes </a:t>
            </a:r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443019" cy="4821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6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Coordination Plan </a:t>
            </a:r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7887"/>
            <a:ext cx="736793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5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Table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33648"/>
            <a:ext cx="3276600" cy="5275373"/>
          </a:xfrm>
        </p:spPr>
        <p:txBody>
          <a:bodyPr>
            <a:normAutofit/>
          </a:bodyPr>
          <a:lstStyle/>
          <a:p>
            <a:r>
              <a:rPr lang="en-US" i="1" dirty="0"/>
              <a:t>Signing Table </a:t>
            </a:r>
          </a:p>
        </p:txBody>
      </p:sp>
      <p:pic>
        <p:nvPicPr>
          <p:cNvPr id="5" name="Picture 4"/>
          <p:cNvPicPr/>
          <p:nvPr>
            <p:custDataLst>
              <p:tags r:id="rId2"/>
            </p:custDataLst>
          </p:nvPr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93854"/>
            <a:ext cx="4094798" cy="4232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/>
              <a:t>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Should </a:t>
            </a:r>
            <a:r>
              <a:rPr lang="en-US" dirty="0"/>
              <a:t>be written in accordance with Publication 51, Chapter 1, Section E, Special </a:t>
            </a:r>
            <a:r>
              <a:rPr lang="en-US" dirty="0" smtClean="0"/>
              <a:t>Provisions</a:t>
            </a:r>
          </a:p>
          <a:p>
            <a:r>
              <a:rPr lang="en-US" dirty="0" smtClean="0"/>
              <a:t>Only </a:t>
            </a:r>
            <a:r>
              <a:rPr lang="en-US" dirty="0"/>
              <a:t>items that are not standard Publication 408 items need a special </a:t>
            </a:r>
            <a:r>
              <a:rPr lang="en-US" dirty="0" smtClean="0"/>
              <a:t>provision</a:t>
            </a:r>
          </a:p>
          <a:p>
            <a:r>
              <a:rPr lang="en-US" dirty="0" smtClean="0"/>
              <a:t>Consult </a:t>
            </a:r>
            <a:r>
              <a:rPr lang="en-US" dirty="0"/>
              <a:t>the local PennDOT engineering District and/or Central Office to confirm if a standard special provision exists for an item that may be needed under a traffic signal design project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0990" y="762000"/>
            <a:ext cx="26372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Manual </a:t>
            </a:r>
            <a:r>
              <a:rPr lang="en-US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Section 3.2</a:t>
            </a:r>
            <a:endParaRPr lang="en-US" sz="2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3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</a:t>
            </a:r>
            <a:r>
              <a:rPr lang="en-US" dirty="0"/>
              <a:t>Traffic Signal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Consideration should be given to municipal traffic signal specifications during the design </a:t>
            </a:r>
            <a:r>
              <a:rPr lang="en-US" dirty="0" smtClean="0"/>
              <a:t>process	</a:t>
            </a:r>
          </a:p>
          <a:p>
            <a:r>
              <a:rPr lang="en-US" dirty="0" smtClean="0"/>
              <a:t>If </a:t>
            </a:r>
            <a:r>
              <a:rPr lang="en-US" dirty="0"/>
              <a:t>a municipality has an adopted technical specification for traffic signal installations, the designer and project owner should do their best to accommodate the municipality’s needs since the municipality is the </a:t>
            </a:r>
            <a:r>
              <a:rPr lang="en-US" dirty="0" err="1"/>
              <a:t>permittee</a:t>
            </a:r>
            <a:r>
              <a:rPr lang="en-US" dirty="0"/>
              <a:t> and ultimate owner of the traffic signal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0990" y="762000"/>
            <a:ext cx="26372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Manual </a:t>
            </a:r>
            <a:r>
              <a:rPr lang="en-US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Section 3.3</a:t>
            </a:r>
            <a:endParaRPr lang="en-US" sz="2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2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Signal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of a Signal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Important </a:t>
            </a:r>
            <a:r>
              <a:rPr lang="en-US" dirty="0"/>
              <a:t>document that illustrates the placement (proposed or existing) of the components required for a traffic signal </a:t>
            </a:r>
            <a:r>
              <a:rPr lang="en-US" dirty="0" smtClean="0"/>
              <a:t>installation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79" y="3429000"/>
            <a:ext cx="4839275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0990" y="762000"/>
            <a:ext cx="26372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Manual </a:t>
            </a:r>
            <a:r>
              <a:rPr lang="en-US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Section 3.1</a:t>
            </a:r>
            <a:endParaRPr lang="en-US" sz="2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7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</a:t>
            </a:r>
            <a:r>
              <a:rPr lang="en-US" dirty="0"/>
              <a:t>of Plans and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 of a discrepancy among the contract documents, the following order of precedence will apply: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Special </a:t>
            </a:r>
            <a:r>
              <a:rPr lang="en-US" dirty="0"/>
              <a:t>Provisions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Plans </a:t>
            </a:r>
            <a:r>
              <a:rPr lang="en-US" dirty="0"/>
              <a:t>(excluding cited Standard Drawings)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Specifications </a:t>
            </a:r>
            <a:r>
              <a:rPr lang="en-US" dirty="0"/>
              <a:t>(other than Special Provisions)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Standard </a:t>
            </a:r>
            <a:r>
              <a:rPr lang="en-US" dirty="0"/>
              <a:t>Drawings</a:t>
            </a:r>
          </a:p>
          <a:p>
            <a:endParaRPr lang="en-US" dirty="0"/>
          </a:p>
        </p:txBody>
      </p:sp>
      <p:pic>
        <p:nvPicPr>
          <p:cNvPr id="2050" name="Picture 2" descr="C:\Users\John\AppData\Local\Microsoft\Windows\Temporary Internet Files\Content.IE5\095PO5IX\MC900432526[1]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2" r="25675"/>
          <a:stretch/>
        </p:blipFill>
        <p:spPr bwMode="auto">
          <a:xfrm>
            <a:off x="163772" y="2539621"/>
            <a:ext cx="1064527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0990" y="762000"/>
            <a:ext cx="26372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Manual </a:t>
            </a:r>
            <a:r>
              <a:rPr lang="en-US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Section 3.4</a:t>
            </a:r>
            <a:endParaRPr lang="en-US" sz="2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2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As-Built </a:t>
            </a:r>
            <a:r>
              <a:rPr lang="en-US" dirty="0"/>
              <a:t>(Record)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the signal installation has been accepted, as-built (record) drawings need to be made and sent in with the semi‐final </a:t>
            </a:r>
            <a:r>
              <a:rPr lang="en-US" dirty="0" smtClean="0"/>
              <a:t>records</a:t>
            </a:r>
          </a:p>
          <a:p>
            <a:r>
              <a:rPr lang="en-US" dirty="0" smtClean="0"/>
              <a:t>Note </a:t>
            </a:r>
            <a:r>
              <a:rPr lang="en-US" dirty="0"/>
              <a:t>for traffic signal projects are changes in:</a:t>
            </a:r>
          </a:p>
          <a:p>
            <a:pPr lvl="1"/>
            <a:r>
              <a:rPr lang="en-US" dirty="0"/>
              <a:t>location of junction boxes</a:t>
            </a:r>
          </a:p>
          <a:p>
            <a:pPr lvl="1"/>
            <a:r>
              <a:rPr lang="en-US" dirty="0"/>
              <a:t>vehicle signal heads</a:t>
            </a:r>
          </a:p>
          <a:p>
            <a:pPr lvl="1"/>
            <a:r>
              <a:rPr lang="en-US" dirty="0"/>
              <a:t>conduit runs</a:t>
            </a:r>
          </a:p>
          <a:p>
            <a:pPr lvl="1"/>
            <a:r>
              <a:rPr lang="en-US" dirty="0"/>
              <a:t>wiring</a:t>
            </a:r>
          </a:p>
          <a:p>
            <a:pPr lvl="1"/>
            <a:r>
              <a:rPr lang="en-US" dirty="0"/>
              <a:t>pole locations</a:t>
            </a:r>
          </a:p>
          <a:p>
            <a:pPr lvl="1"/>
            <a:r>
              <a:rPr lang="en-US" dirty="0"/>
              <a:t>utilities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2337"/>
            <a:ext cx="8686800" cy="5333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876800" y="4267200"/>
            <a:ext cx="1295400" cy="533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0990" y="762000"/>
            <a:ext cx="26372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Manual </a:t>
            </a:r>
            <a:r>
              <a:rPr lang="en-US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Section 3.5</a:t>
            </a:r>
            <a:endParaRPr lang="en-US" sz="2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23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now completed </a:t>
            </a:r>
            <a:r>
              <a:rPr lang="en-US" dirty="0" smtClean="0"/>
              <a:t>Module 3, Plan Sheets and Other Contract Documents</a:t>
            </a:r>
            <a:endParaRPr lang="en-US" dirty="0"/>
          </a:p>
          <a:p>
            <a:r>
              <a:rPr lang="en-US" dirty="0"/>
              <a:t>To review any section in this module, use the “Outline” on the left</a:t>
            </a:r>
          </a:p>
          <a:p>
            <a:r>
              <a:rPr lang="en-US" dirty="0" smtClean="0"/>
              <a:t>Up next is Module 4, Materials and Products</a:t>
            </a:r>
            <a:endParaRPr lang="en-US" dirty="0"/>
          </a:p>
          <a:p>
            <a:r>
              <a:rPr lang="en-US" dirty="0"/>
              <a:t>It is suggested that you complete </a:t>
            </a:r>
            <a:r>
              <a:rPr lang="en-US" dirty="0" smtClean="0"/>
              <a:t>Module 4 </a:t>
            </a:r>
            <a:r>
              <a:rPr lang="en-US" dirty="0"/>
              <a:t>before proceeding to the additional modules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3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Modules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remaining modules include: </a:t>
            </a:r>
          </a:p>
          <a:p>
            <a:pPr lvl="1"/>
            <a:r>
              <a:rPr lang="en-US" dirty="0" smtClean="0"/>
              <a:t>Module 4: Materials and Products</a:t>
            </a:r>
          </a:p>
          <a:p>
            <a:pPr lvl="1"/>
            <a:r>
              <a:rPr lang="en-US" dirty="0" smtClean="0"/>
              <a:t>Module 5: Traffic Signal Construction</a:t>
            </a:r>
          </a:p>
          <a:p>
            <a:pPr lvl="1"/>
            <a:r>
              <a:rPr lang="en-US" dirty="0" smtClean="0"/>
              <a:t>Module 6: Traffic Signal Inspection</a:t>
            </a:r>
          </a:p>
          <a:p>
            <a:r>
              <a:rPr lang="en-US" dirty="0" smtClean="0"/>
              <a:t>Return to the PennDOT </a:t>
            </a:r>
            <a:r>
              <a:rPr lang="en-US" dirty="0" smtClean="0">
                <a:hlinkClick r:id="rId4"/>
              </a:rPr>
              <a:t>Technical Training Calendar</a:t>
            </a:r>
            <a:r>
              <a:rPr lang="en-US" dirty="0" smtClean="0"/>
              <a:t> to select Module 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287F-D8A0-4DC1-907A-6A50F6C473D9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2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 Signal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of a Signal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plan is used for, but is not limited to, the following:</a:t>
            </a:r>
          </a:p>
          <a:p>
            <a:pPr lvl="2"/>
            <a:r>
              <a:rPr lang="en-US" dirty="0"/>
              <a:t>The permit process (permit plan)</a:t>
            </a:r>
          </a:p>
          <a:p>
            <a:pPr lvl="2"/>
            <a:r>
              <a:rPr lang="en-US" dirty="0"/>
              <a:t>Facilitating the contractor’s bid</a:t>
            </a:r>
          </a:p>
          <a:p>
            <a:pPr lvl="2"/>
            <a:r>
              <a:rPr lang="en-US" dirty="0"/>
              <a:t>Building the signal (construction plan)</a:t>
            </a:r>
          </a:p>
          <a:p>
            <a:pPr lvl="2"/>
            <a:r>
              <a:rPr lang="en-US" dirty="0"/>
              <a:t>Operating/maintaining the signal</a:t>
            </a:r>
          </a:p>
          <a:p>
            <a:pPr lvl="2"/>
            <a:r>
              <a:rPr lang="en-US" dirty="0"/>
              <a:t>Signal locates</a:t>
            </a:r>
          </a:p>
          <a:p>
            <a:pPr lvl="2"/>
            <a:r>
              <a:rPr lang="en-US" dirty="0"/>
              <a:t>Tort </a:t>
            </a:r>
            <a:r>
              <a:rPr lang="en-US" dirty="0" smtClean="0"/>
              <a:t>claims/lawsuits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1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Signal </a:t>
            </a:r>
            <a:r>
              <a:rPr lang="en-US" dirty="0" smtClean="0"/>
              <a:t>Plan Items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Traffic Signal </a:t>
            </a:r>
            <a:r>
              <a:rPr lang="en-US" i="1" dirty="0" smtClean="0"/>
              <a:t>Plan</a:t>
            </a:r>
          </a:p>
          <a:p>
            <a:pPr lvl="1"/>
            <a:r>
              <a:rPr lang="en-US" dirty="0" smtClean="0"/>
              <a:t>Plan Includes:</a:t>
            </a:r>
            <a:endParaRPr lang="en-US" dirty="0"/>
          </a:p>
          <a:p>
            <a:pPr lvl="2"/>
            <a:r>
              <a:rPr lang="en-US" dirty="0"/>
              <a:t>Construction baseline</a:t>
            </a:r>
          </a:p>
          <a:p>
            <a:pPr lvl="2"/>
            <a:r>
              <a:rPr lang="en-US" dirty="0"/>
              <a:t>Roadways, shoulders, curbs, curb ramps, sidewalks, islands, inlets, and all utilities</a:t>
            </a:r>
          </a:p>
          <a:p>
            <a:pPr lvl="2"/>
            <a:r>
              <a:rPr lang="en-US" dirty="0"/>
              <a:t>Pavement markings</a:t>
            </a:r>
          </a:p>
          <a:p>
            <a:pPr lvl="2"/>
            <a:r>
              <a:rPr lang="en-US" dirty="0"/>
              <a:t>Signal supports, controller, junction boxes, signal heads, detectors, pedestrian accommodations, and luminaires</a:t>
            </a:r>
          </a:p>
          <a:p>
            <a:pPr lvl="2"/>
            <a:r>
              <a:rPr lang="en-US" dirty="0"/>
              <a:t>Movement, phasing, and sequence chart, including preemption and emergency flashing operation</a:t>
            </a:r>
          </a:p>
          <a:p>
            <a:pPr lvl="2"/>
            <a:r>
              <a:rPr lang="en-US" dirty="0"/>
              <a:t>Electrical distribution</a:t>
            </a:r>
          </a:p>
          <a:p>
            <a:pPr lvl="2"/>
            <a:r>
              <a:rPr lang="en-US" dirty="0"/>
              <a:t>Structure sizes, location, offsets, and orientation relative to the construction baseline</a:t>
            </a:r>
          </a:p>
          <a:p>
            <a:pPr lvl="2"/>
            <a:r>
              <a:rPr lang="en-US" dirty="0"/>
              <a:t>Tabulation of quantities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3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Signal </a:t>
            </a:r>
            <a:r>
              <a:rPr lang="en-US" dirty="0" smtClean="0"/>
              <a:t>Plan Items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Traffic Signal Construction </a:t>
            </a:r>
            <a:r>
              <a:rPr lang="en-US" i="1" dirty="0" smtClean="0"/>
              <a:t>Plans</a:t>
            </a:r>
          </a:p>
          <a:p>
            <a:pPr lvl="1"/>
            <a:r>
              <a:rPr lang="en-US" dirty="0"/>
              <a:t>Typical information found in a Traffic Signal Plan sheet includes the </a:t>
            </a:r>
            <a:r>
              <a:rPr lang="en-US" dirty="0" smtClean="0"/>
              <a:t>following</a:t>
            </a:r>
          </a:p>
          <a:p>
            <a:pPr lvl="2"/>
            <a:r>
              <a:rPr lang="en-US" dirty="0"/>
              <a:t>Sign Tabulation</a:t>
            </a:r>
          </a:p>
          <a:p>
            <a:pPr lvl="2"/>
            <a:r>
              <a:rPr lang="en-US" dirty="0"/>
              <a:t>Movement, Phasing and Sequence Chart</a:t>
            </a:r>
          </a:p>
          <a:p>
            <a:pPr lvl="2"/>
            <a:r>
              <a:rPr lang="en-US" dirty="0"/>
              <a:t>Phasing Diagram</a:t>
            </a:r>
          </a:p>
          <a:p>
            <a:pPr lvl="2"/>
            <a:r>
              <a:rPr lang="en-US" dirty="0"/>
              <a:t>Signal Identification</a:t>
            </a:r>
          </a:p>
          <a:p>
            <a:pPr lvl="2"/>
            <a:r>
              <a:rPr lang="en-US" dirty="0"/>
              <a:t>Legend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3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Signal Construction </a:t>
            </a:r>
            <a:r>
              <a:rPr lang="en-US" dirty="0" smtClean="0"/>
              <a:t>Plans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Traffic Signal Construction </a:t>
            </a:r>
            <a:r>
              <a:rPr lang="en-US" dirty="0" smtClean="0"/>
              <a:t>Plans</a:t>
            </a:r>
          </a:p>
          <a:p>
            <a:pPr lvl="1"/>
            <a:r>
              <a:rPr lang="en-US" dirty="0"/>
              <a:t>Typical information found in a Traffic Signal Plan sheet includes the </a:t>
            </a:r>
            <a:r>
              <a:rPr lang="en-US" dirty="0" smtClean="0"/>
              <a:t>following</a:t>
            </a:r>
          </a:p>
          <a:p>
            <a:pPr lvl="2"/>
            <a:r>
              <a:rPr lang="en-US" dirty="0"/>
              <a:t>Sign Tabulation</a:t>
            </a:r>
          </a:p>
          <a:p>
            <a:pPr lvl="2"/>
            <a:r>
              <a:rPr lang="en-US" dirty="0"/>
              <a:t>Movement, Phasing and Sequence Chart</a:t>
            </a:r>
          </a:p>
          <a:p>
            <a:pPr lvl="2"/>
            <a:r>
              <a:rPr lang="en-US" dirty="0"/>
              <a:t>Phasing Diagram</a:t>
            </a:r>
          </a:p>
          <a:p>
            <a:pPr lvl="2"/>
            <a:r>
              <a:rPr lang="en-US" dirty="0"/>
              <a:t>Signal Identification</a:t>
            </a:r>
          </a:p>
          <a:p>
            <a:pPr lvl="2"/>
            <a:r>
              <a:rPr lang="en-US" dirty="0"/>
              <a:t>Legend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6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Signal Construction </a:t>
            </a:r>
            <a:r>
              <a:rPr lang="en-US" dirty="0" smtClean="0"/>
              <a:t>Plans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i="1" dirty="0" smtClean="0"/>
              <a:t>List Continued:</a:t>
            </a:r>
          </a:p>
          <a:p>
            <a:pPr lvl="2"/>
            <a:r>
              <a:rPr lang="en-US" dirty="0"/>
              <a:t>Title Block</a:t>
            </a:r>
          </a:p>
          <a:p>
            <a:pPr lvl="2"/>
            <a:r>
              <a:rPr lang="en-US" dirty="0"/>
              <a:t>Notes</a:t>
            </a:r>
          </a:p>
          <a:p>
            <a:pPr lvl="2"/>
            <a:r>
              <a:rPr lang="en-US" dirty="0"/>
              <a:t>Signal Wiring Diagram</a:t>
            </a:r>
          </a:p>
          <a:p>
            <a:pPr lvl="2"/>
            <a:r>
              <a:rPr lang="en-US" dirty="0"/>
              <a:t>Upper Title Block</a:t>
            </a:r>
          </a:p>
          <a:p>
            <a:pPr lvl="2"/>
            <a:r>
              <a:rPr lang="en-US" dirty="0"/>
              <a:t>Intersection </a:t>
            </a:r>
            <a:r>
              <a:rPr lang="en-US" dirty="0" smtClean="0"/>
              <a:t>Layout</a:t>
            </a:r>
          </a:p>
          <a:p>
            <a:pPr lvl="2"/>
            <a:r>
              <a:rPr lang="en-US" dirty="0"/>
              <a:t>Traffic Signal Supports</a:t>
            </a:r>
          </a:p>
          <a:p>
            <a:pPr lvl="2"/>
            <a:r>
              <a:rPr lang="en-US" dirty="0"/>
              <a:t>Electrical and Conduit Items</a:t>
            </a:r>
          </a:p>
          <a:p>
            <a:pPr lvl="2"/>
            <a:r>
              <a:rPr lang="en-US" dirty="0"/>
              <a:t>Detectors</a:t>
            </a:r>
          </a:p>
          <a:p>
            <a:pPr lvl="2"/>
            <a:r>
              <a:rPr lang="en-US" dirty="0" smtClean="0"/>
              <a:t>Miscellaneous</a:t>
            </a:r>
            <a:endParaRPr lang="en-US" dirty="0"/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>
          <a:blip r:embed="rId5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539566" cy="5598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8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Construction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Parts of a Construction Plan</a:t>
            </a:r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569762" cy="5350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23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Movement, Sequence and Timing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Movement, Sequence and Timing Chart</a:t>
            </a:r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40115"/>
            <a:ext cx="4572635" cy="4296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23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9250"/>
  <p:tag name="ARTICULATE_PROJECT_CHECK" val="0"/>
  <p:tag name="ART_ENCODE_TYPE" val="0"/>
  <p:tag name="ART_ENCODE_INDEX" val="1"/>
  <p:tag name="ARTICULATE_PROJECT_OPEN" val="1"/>
  <p:tag name="PRESENTATION_PLAYLIST_COUNT" val="0"/>
  <p:tag name="PRESENTATION_PRESENTER_SLIDE_LEVEL" val="0"/>
  <p:tag name="ARTICULATE_PRESENTER_VERSION" val="6"/>
  <p:tag name="PUBLISH_TITLE" val="03_Plan_Sheets"/>
  <p:tag name="ARTICULATE_PUBLISH_PATH" val="C:\01Projects\PennDOT\Specific Traffic Training\Traffic Signal Construction and Inspection\08 Web Based Training"/>
  <p:tag name="ARTICULATE_LOGO" val="2008PennDOTLogoColor.jpg"/>
  <p:tag name="ARTICULATE_PRESENTER" val="(None selected)"/>
  <p:tag name="ARTICULATE_PRESENTER_GUID" val="9869030842"/>
  <p:tag name="ARTICULATE_LMS" val="0"/>
  <p:tag name="ARTICULATE_TEMPLATE" val="PennDOT E-Learning Template"/>
  <p:tag name="ARTICULATE_TEMPLATE_GUID" val="21c0f96f-9600-4695-bcfb-2d2057abd3e7"/>
  <p:tag name="LMS_PUBLISH" val="No"/>
  <p:tag name="PRESENTER_PREVIEW_MODE" val="0"/>
  <p:tag name="PRESENTER_PREVIEW_START" val="1"/>
  <p:tag name="PLAYERLOGOHEIGHT" val="358"/>
  <p:tag name="PLAYERLOGOWIDTH" val="1397"/>
  <p:tag name="LAUNCHINNEWWINDOW" val="0"/>
  <p:tag name="LASTPUBLISHED" val="C:\01Projects\PennDOT\Specific Traffic Training\Traffic Signal Construction and Inspection\08 Web Based Training\03_Plan_Sheets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6"/>
  <p:tag name="ELAPSEDTIME" val="0.6"/>
  <p:tag name="ANNOTATION_COUNT" val="0"/>
  <p:tag name="ARTICULATE_SLIDE_PAUSE" val="0"/>
  <p:tag name="ARTICULATE_NAV_LEVEL" val="1"/>
  <p:tag name="ARTICULATE_PLAYLIST_ID" val="-1"/>
  <p:tag name="ARTICULATE_LOCK_SLIDE" val="0"/>
  <p:tag name="ARTICULATE_SLIDE_NAV" val="2"/>
  <p:tag name="ARTICULATE_SLIDE_GUID" val="5584d7c0-9c0e-48aa-862c-79c41b2a60a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1"/>
  <p:tag name="ARTICULATE_PLAYLIST_ID" val="-1"/>
  <p:tag name="ARTICULATE_LOCK_SLIDE" val="0"/>
  <p:tag name="ARTICULATE_SLIDE_NAV" val="3"/>
  <p:tag name="ARTICULATE_SLIDE_GUID" val="12a82f26-4c43-46f6-bb46-154e447b4b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1"/>
  <p:tag name="ARTICULATE_PLAYLIST_ID" val="-1"/>
  <p:tag name="ARTICULATE_LOCK_SLIDE" val="0"/>
  <p:tag name="ARTICULATE_SLIDE_NAV" val="4"/>
  <p:tag name="ARTICULATE_SLIDE_GUID" val="4781df1a-ae6d-41ad-beb9-ba6df7af1c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e1c94e6f-28e1-4552-9a9d-ee637f0cef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1"/>
  <p:tag name="ARTICULATE_PLAYLIST_ID" val="-1"/>
  <p:tag name="ARTICULATE_LOCK_SLIDE" val="0"/>
  <p:tag name="ARTICULATE_SLIDE_NAV" val="6"/>
  <p:tag name="ARTICULATE_SLIDE_GUID" val="4fa1e1bc-36d2-4327-9f6e-b76f04ba0bb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2"/>
  <p:tag name="ARTICULATE_PLAYLIST_ID" val="-1"/>
  <p:tag name="ARTICULATE_LOCK_SLIDE" val="0"/>
  <p:tag name="ARTICULATE_SLIDE_NAV" val="7"/>
  <p:tag name="ARTICULATE_SLIDE_GUID" val="06fddcd1-f942-407a-b9ea-2ce5ad1766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1"/>
  <p:tag name="ARTICULATE_PLAYLIST_ID" val="-1"/>
  <p:tag name="ARTICULATE_LOCK_SLIDE" val="0"/>
  <p:tag name="ARTICULATE_SLIDE_NAV" val="8"/>
  <p:tag name="ARTICULATE_SLIDE_GUID" val="f05a3b1f-e7f2-4652-accc-ec3d58998bb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1"/>
  <p:tag name="ARTICULATE_PLAYLIST_ID" val="-1"/>
  <p:tag name="ARTICULATE_LOCK_SLIDE" val="0"/>
  <p:tag name="ARTICULATE_SLIDE_NAV" val="9"/>
  <p:tag name="ARTICULATE_SLIDE_GUID" val="4c196528-cbe1-4d91-bb32-66708f2f54d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1"/>
  <p:tag name="ARTICULATE_PLAYLIST_ID" val="-1"/>
  <p:tag name="ARTICULATE_LOCK_SLIDE" val="0"/>
  <p:tag name="ARTICULATE_SLIDE_NAV" val="10"/>
  <p:tag name="ARTICULATE_SLIDE_GUID" val="3a64f297-49fa-401a-8d7c-20b9e21fe3b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1"/>
  <p:tag name="ARTICULATE_PLAYLIST_ID" val="-1"/>
  <p:tag name="ARTICULATE_LOCK_SLIDE" val="0"/>
  <p:tag name="ARTICULATE_SLIDE_NAV" val="11"/>
  <p:tag name="ARTICULATE_SLIDE_GUID" val="b8e83b43-7775-4114-bfbf-c29f3132ce8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1"/>
  <p:tag name="ARTICULATE_PLAYLIST_ID" val="-1"/>
  <p:tag name="ARTICULATE_LOCK_SLIDE" val="0"/>
  <p:tag name="ARTICULATE_SLIDE_NAV" val="12"/>
  <p:tag name="ARTICULATE_SLIDE_GUID" val="d08978d9-915c-4f13-ba19-c99928198bab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1"/>
  <p:tag name="ARTICULATE_PLAYLIST_ID" val="-1"/>
  <p:tag name="ARTICULATE_LOCK_SLIDE" val="0"/>
  <p:tag name="ARTICULATE_SLIDE_NAV" val="13"/>
  <p:tag name="ARTICULATE_SLIDE_GUID" val="c5196be0-19c7-4b47-9648-9525b027bb9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1"/>
  <p:tag name="ARTICULATE_PLAYLIST_ID" val="-1"/>
  <p:tag name="ARTICULATE_LOCK_SLIDE" val="0"/>
  <p:tag name="ARTICULATE_SLIDE_NAV" val="14"/>
  <p:tag name="ARTICULATE_SLIDE_GUID" val="dc704e56-07bd-4746-b160-1cec698533e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1"/>
  <p:tag name="ARTICULATE_PLAYLIST_ID" val="-1"/>
  <p:tag name="ARTICULATE_LOCK_SLIDE" val="0"/>
  <p:tag name="ARTICULATE_SLIDE_NAV" val="15"/>
  <p:tag name="ARTICULATE_SLIDE_GUID" val="67340e70-18eb-40a7-bf61-043343819b8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1"/>
  <p:tag name="ARTICULATE_PLAYLIST_ID" val="-1"/>
  <p:tag name="ARTICULATE_LOCK_SLIDE" val="0"/>
  <p:tag name="ARTICULATE_SLIDE_NAV" val="16"/>
  <p:tag name="ARTICULATE_SLIDE_GUID" val="2535e997-cc43-4af4-9bf9-b580c7b764b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  <p:tag name="ARTICULATE_SLIDE_PAUSE" val="0"/>
  <p:tag name="ARTICULATE_NAV_LEVEL" val="1"/>
  <p:tag name="ARTICULATE_PLAYLIST_ID" val="-1"/>
  <p:tag name="ARTICULATE_LOCK_SLIDE" val="0"/>
  <p:tag name="ARTICULATE_SLIDE_NAV" val="17"/>
  <p:tag name="ARTICULATE_SLIDE_GUID" val="3816f360-e03f-468e-9b03-6fd94d7ab83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RTICULATE_SLIDE_NAV" val="18"/>
  <p:tag name="ARTICULATE_SLIDE_GUID" val="fa670d3b-ab89-4265-bc6c-4fcd460c939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RTICULATE_SLIDE_NAV" val="19"/>
  <p:tag name="ARTICULATE_SLIDE_GUID" val="daf53021-b4ac-4dbc-96c7-81a0f499eedb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RTICULATE_SLIDE_NAV" val="20"/>
  <p:tag name="ARTICULATE_SLIDE_GUID" val="db67e63a-57f4-4e46-9e94-750a09eb45e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RTICULATE_SLIDE_NAV" val="21"/>
  <p:tag name="ARTICULATE_SLIDE_GUID" val="ed6926b0-dc0c-4d03-9fd3-3c85c34fcf3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2404aa2-01c7-4e9f-9bd0-689a8b51568b"/>
  <p:tag name="ANNOTATION_TYPE_1" val="0"/>
  <p:tag name="ANNOTATION_START_1" val="8.8"/>
  <p:tag name="ANNOTATION_END_1" val="19.6"/>
  <p:tag name="ANNOTATION_TOP_1" val="134.5"/>
  <p:tag name="ANNOTATION_LEFT_1" val="5.5"/>
  <p:tag name="ANNOTATION_WIDTH_1" val="91.1"/>
  <p:tag name="ANNOTATION_HEIGHT_1" val="90.9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ELAPSEDTIME" val="22.6"/>
  <p:tag name="ANNOTATION_COUNT" val="0"/>
  <p:tag name="AUDIO_ID" val="347"/>
  <p:tag name="ARTICULATE_SLIDE_PAUSE" val="0"/>
  <p:tag name="ARTICULATE_NAV_LEVEL" val="1"/>
  <p:tag name="ARTICULATE_PLAYLIST_ID" val="-1"/>
  <p:tag name="ARTICULATE_LOCK_SLIDE" val="0"/>
  <p:tag name="ARTICULATE_SLIDE_NAV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868066-a71d-4097-a2fe-6ac68cfdd550"/>
  <p:tag name="ANNOTATION_TYPE_3" val="0"/>
  <p:tag name="ANNOTATION_START_3" val="9.0"/>
  <p:tag name="ANNOTATION_TOP_3" val="319.9"/>
  <p:tag name="ANNOTATION_LEFT_3" val="338.4"/>
  <p:tag name="ANNOTATION_WIDTH_3" val="91.1"/>
  <p:tag name="ANNOTATION_HEIGHT_3" val="90.9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TYPE_1" val="2"/>
  <p:tag name="ANNOTATION_START_1" val="9.4"/>
  <p:tag name="ANNOTATION_END_1" val="9.4"/>
  <p:tag name="ANNOTATION_TOP_1" val="-30.3"/>
  <p:tag name="ANNOTATION_LEFT_1" val="-30.4"/>
  <p:tag name="ANNOTATION_WIDTH_1" val="636.8"/>
  <p:tag name="ANNOTATION_HEIGHT_1" val="492.6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855309"/>
  <p:tag name="ANNOTATION_FILL_ALPHA_1" val="50"/>
  <p:tag name="ANNOTATION_BORDER_WIDTH_1" val="2"/>
  <p:tag name="ANNOTATION_TYPE_2" val="2"/>
  <p:tag name="ANNOTATION_START_2" val="9.4"/>
  <p:tag name="ANNOTATION_TOP_2" val="338.7"/>
  <p:tag name="ANNOTATION_LEFT_2" val="78.4"/>
  <p:tag name="ANNOTATION_WIDTH_2" val="489.1"/>
  <p:tag name="ANNOTATION_HEIGHT_2" val="83.6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ELAPSEDTIME" val="13.3"/>
  <p:tag name="ANNOTATION_COUNT" val="0"/>
  <p:tag name="AUDIO_ID" val="348"/>
  <p:tag name="ARTICULATE_SLIDE_PAUSE" val="1"/>
  <p:tag name="ARTICULATE_NAV_LEVEL" val="1"/>
  <p:tag name="ARTICULATE_PLAYLIST_ID" val="-1"/>
  <p:tag name="ARTICULATE_LOCK_SLIDE" val="0"/>
  <p:tag name="ARTICULATE_SLIDE_NAV" val="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0"/>
  <p:tag name="MARGIN_2" val="36"/>
  <p:tag name="MARGIN_3" val="72"/>
  <p:tag name="MARGIN_4" val="108"/>
  <p:tag name="MARGIN_5" val="144"/>
  <p:tag name="FONT_SIZE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ohn\AppData\Local\Temp\articulate\presenter\imgtemp\pWq93pCO_files\slide0001_image0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e98cf45-ded5-4992-9b06-f6ef5103909d"/>
  <p:tag name="AUDIO_ID" val="256"/>
  <p:tag name="ELAPSEDTIME" val="14.6"/>
  <p:tag name="ANNOTATION_COUNT" val="0"/>
  <p:tag name="ARTICULATE_SLIDE_PAUSE" val="0"/>
  <p:tag name="ARTICULATE_NAV_LEVEL" val="1"/>
  <p:tag name="ARTICULATE_PLAYLIST_ID" val="-1"/>
  <p:tag name="ARTICULATE_LOCK_SLIDE" val="0"/>
  <p:tag name="ARTICULATE_SLIDE_NAV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ohn\AppData\Local\Temp\articulate\presenter\imgtemp\SmxSXQTf_files\slide0001_image001.jpg"/>
</p:tagLst>
</file>

<file path=ppt/theme/theme1.xml><?xml version="1.0" encoding="utf-8"?>
<a:theme xmlns:a="http://schemas.openxmlformats.org/drawingml/2006/main" name="PresentationPro_TechnologyTi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DD80FE-421B-4B96-8B15-1459F021BD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PresentationPro_TechnologyTiles</Template>
  <TotalTime>2963</TotalTime>
  <Words>730</Words>
  <Application>Microsoft Office PowerPoint</Application>
  <PresentationFormat>On-screen Show (4:3)</PresentationFormat>
  <Paragraphs>138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PresentationPro_TechnologyTiles</vt:lpstr>
      <vt:lpstr>Traffic Signal Construction and Inspection in Pennsylvania</vt:lpstr>
      <vt:lpstr>Traffic Signal Plans</vt:lpstr>
      <vt:lpstr>Purpose of a Signal Plan</vt:lpstr>
      <vt:lpstr>Traffic Signal Plan Items (1 of 2)</vt:lpstr>
      <vt:lpstr>Traffic Signal Plan Items (2 of 2)</vt:lpstr>
      <vt:lpstr>Traffic Signal Construction Plans (1 of 2)</vt:lpstr>
      <vt:lpstr>Traffic Signal Construction Plans (2 of 2)</vt:lpstr>
      <vt:lpstr>Parts of a Construction Plan</vt:lpstr>
      <vt:lpstr>Movement, Sequence and Timing Chart</vt:lpstr>
      <vt:lpstr>Emergency Pre-emption Phasing Chart</vt:lpstr>
      <vt:lpstr>Signals Legend </vt:lpstr>
      <vt:lpstr>Wiring Diagram </vt:lpstr>
      <vt:lpstr>Signature Block </vt:lpstr>
      <vt:lpstr>Legend </vt:lpstr>
      <vt:lpstr>Emergency Pre-Emption Notes</vt:lpstr>
      <vt:lpstr>Coordination Plan </vt:lpstr>
      <vt:lpstr>Signing Table </vt:lpstr>
      <vt:lpstr>Special Provisions</vt:lpstr>
      <vt:lpstr>Municipal Traffic Signal Specifications</vt:lpstr>
      <vt:lpstr>Coordination of Plans and Specifications</vt:lpstr>
      <vt:lpstr>As-Built (Record) Plans</vt:lpstr>
      <vt:lpstr>Module 3 Completion</vt:lpstr>
      <vt:lpstr>Remaining Modules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Signal Design in Pennsylvania</dc:title>
  <dc:creator>John Albeck</dc:creator>
  <dc:description>2010 technology powerpoint template from presentationpro.com</dc:description>
  <cp:lastModifiedBy> </cp:lastModifiedBy>
  <cp:revision>141</cp:revision>
  <dcterms:created xsi:type="dcterms:W3CDTF">2012-09-25T13:54:21Z</dcterms:created>
  <dcterms:modified xsi:type="dcterms:W3CDTF">2014-01-01T18:23:51Z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TC018813459991</vt:lpwstr>
  </property>
  <property fmtid="{D5CDD505-2E9C-101B-9397-08002B2CF9AE}" pid="3" name="ArticulateUseProject">
    <vt:lpwstr>1</vt:lpwstr>
  </property>
  <property fmtid="{D5CDD505-2E9C-101B-9397-08002B2CF9AE}" pid="4" name="ArticulateGUID">
    <vt:lpwstr>90FA6FEC-DE02-4EF2-B5A3-19F65B6049A0</vt:lpwstr>
  </property>
  <property fmtid="{D5CDD505-2E9C-101B-9397-08002B2CF9AE}" pid="5" name="ArticulatePath">
    <vt:lpwstr>03_Plans_and_Other_Docs</vt:lpwstr>
  </property>
  <property fmtid="{D5CDD505-2E9C-101B-9397-08002B2CF9AE}" pid="6" name="ArticulateProjectFull">
    <vt:lpwstr>C:\01Projects\PennDOT\Specific Traffic Training\Traffic Signal Construction and Inspection\08 Web Based Training\00_Slides\03_Plans_and_Other_Docs.ppta</vt:lpwstr>
  </property>
</Properties>
</file>