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activeX/activeX1.xml" ContentType="application/vnd.ms-office.activeX+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notesSlides/notesSlide2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2.xml" ContentType="application/vnd.openxmlformats-officedocument.presentationml.notesSlide+xml"/>
  <Override PartName="/ppt/tags/tag75.xml" ContentType="application/vnd.openxmlformats-officedocument.presentationml.tags+xml"/>
  <Override PartName="/ppt/notesSlides/notesSlide33.xml" ContentType="application/vnd.openxmlformats-officedocument.presentationml.notesSlide+xml"/>
  <Override PartName="/ppt/tags/tag76.xml" ContentType="application/vnd.openxmlformats-officedocument.presentationml.tags+xml"/>
  <Override PartName="/ppt/notesSlides/notesSlide34.xml" ContentType="application/vnd.openxmlformats-officedocument.presentationml.notesSlide+xml"/>
  <Override PartName="/ppt/tags/tag77.xml" ContentType="application/vnd.openxmlformats-officedocument.presentationml.tags+xml"/>
  <Override PartName="/ppt/notesSlides/notesSlide35.xml" ContentType="application/vnd.openxmlformats-officedocument.presentationml.notesSlide+xml"/>
  <Override PartName="/ppt/tags/tag78.xml" ContentType="application/vnd.openxmlformats-officedocument.presentationml.tags+xml"/>
  <Override PartName="/ppt/activeX/activeX2.xml" ContentType="application/vnd.ms-office.activeX+xml"/>
  <Override PartName="/ppt/tags/tag79.xml" ContentType="application/vnd.openxmlformats-officedocument.presentationml.tags+xml"/>
  <Override PartName="/ppt/notesSlides/notesSlide3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3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3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9.xml" ContentType="application/vnd.openxmlformats-officedocument.presentationml.notesSlide+xml"/>
  <Override PartName="/ppt/tags/tag89.xml" ContentType="application/vnd.openxmlformats-officedocument.presentationml.tags+xml"/>
  <Override PartName="/ppt/notesSlides/notesSlide40.xml" ContentType="application/vnd.openxmlformats-officedocument.presentationml.notesSlide+xml"/>
  <Override PartName="/ppt/tags/tag90.xml" ContentType="application/vnd.openxmlformats-officedocument.presentationml.tags+xml"/>
  <Override PartName="/ppt/notesSlides/notesSlide41.xml" ContentType="application/vnd.openxmlformats-officedocument.presentationml.notesSlide+xml"/>
  <Override PartName="/ppt/tags/tag91.xml" ContentType="application/vnd.openxmlformats-officedocument.presentationml.tags+xml"/>
  <Override PartName="/ppt/notesSlides/notesSlide42.xml" ContentType="application/vnd.openxmlformats-officedocument.presentationml.notesSlide+xml"/>
  <Override PartName="/ppt/tags/tag92.xml" ContentType="application/vnd.openxmlformats-officedocument.presentationml.tags+xml"/>
  <Override PartName="/ppt/notesSlides/notesSlide4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45.xml" ContentType="application/vnd.openxmlformats-officedocument.presentationml.notesSlide+xml"/>
  <Override PartName="/ppt/tags/tag99.xml" ContentType="application/vnd.openxmlformats-officedocument.presentationml.tags+xml"/>
  <Override PartName="/ppt/notesSlides/notesSlide46.xml" ContentType="application/vnd.openxmlformats-officedocument.presentationml.notesSlide+xml"/>
  <Override PartName="/ppt/tags/tag100.xml" ContentType="application/vnd.openxmlformats-officedocument.presentationml.tags+xml"/>
  <Override PartName="/ppt/notesSlides/notesSlide47.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48.xml" ContentType="application/vnd.openxmlformats-officedocument.presentationml.notesSlide+xml"/>
  <Override PartName="/ppt/tags/tag103.xml" ContentType="application/vnd.openxmlformats-officedocument.presentationml.tags+xml"/>
  <Override PartName="/ppt/notesSlides/notesSlide49.xml" ContentType="application/vnd.openxmlformats-officedocument.presentationml.notesSlide+xml"/>
  <Override PartName="/ppt/tags/tag104.xml" ContentType="application/vnd.openxmlformats-officedocument.presentationml.tags+xml"/>
  <Override PartName="/ppt/notesSlides/notesSlide5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1.xml" ContentType="application/vnd.openxmlformats-officedocument.presentationml.notesSlide+xml"/>
  <Override PartName="/ppt/tags/tag107.xml" ContentType="application/vnd.openxmlformats-officedocument.presentationml.tags+xml"/>
  <Override PartName="/ppt/notesSlides/notesSlide52.xml" ContentType="application/vnd.openxmlformats-officedocument.presentationml.notesSlide+xml"/>
  <Override PartName="/ppt/tags/tag108.xml" ContentType="application/vnd.openxmlformats-officedocument.presentationml.tags+xml"/>
  <Override PartName="/ppt/notesSlides/notesSlide53.xml" ContentType="application/vnd.openxmlformats-officedocument.presentationml.notesSlide+xml"/>
  <Override PartName="/ppt/tags/tag109.xml" ContentType="application/vnd.openxmlformats-officedocument.presentationml.tags+xml"/>
  <Override PartName="/ppt/notesSlides/notesSlide54.xml" ContentType="application/vnd.openxmlformats-officedocument.presentationml.notesSlide+xml"/>
  <Override PartName="/ppt/tags/tag110.xml" ContentType="application/vnd.openxmlformats-officedocument.presentationml.tags+xml"/>
  <Override PartName="/ppt/notesSlides/notesSlide55.xml" ContentType="application/vnd.openxmlformats-officedocument.presentationml.notesSlide+xml"/>
  <Override PartName="/ppt/tags/tag111.xml" ContentType="application/vnd.openxmlformats-officedocument.presentationml.tags+xml"/>
  <Override PartName="/ppt/notesSlides/notesSlide56.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5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5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59.xml" ContentType="application/vnd.openxmlformats-officedocument.presentationml.notesSlide+xml"/>
  <Override PartName="/ppt/tags/tag118.xml" ContentType="application/vnd.openxmlformats-officedocument.presentationml.tags+xml"/>
  <Override PartName="/ppt/notesSlides/notesSlide60.xml" ContentType="application/vnd.openxmlformats-officedocument.presentationml.notesSlide+xml"/>
  <Override PartName="/ppt/tags/tag119.xml" ContentType="application/vnd.openxmlformats-officedocument.presentationml.tags+xml"/>
  <Override PartName="/ppt/notesSlides/notesSlide61.xml" ContentType="application/vnd.openxmlformats-officedocument.presentationml.notesSlide+xml"/>
  <Override PartName="/ppt/tags/tag120.xml" ContentType="application/vnd.openxmlformats-officedocument.presentationml.tags+xml"/>
  <Override PartName="/ppt/notesSlides/notesSlide62.xml" ContentType="application/vnd.openxmlformats-officedocument.presentationml.notesSlide+xml"/>
  <Override PartName="/ppt/tags/tag121.xml" ContentType="application/vnd.openxmlformats-officedocument.presentationml.tags+xml"/>
  <Override PartName="/ppt/notesSlides/notesSlide63.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64.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6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66.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67.xml" ContentType="application/vnd.openxmlformats-officedocument.presentationml.notesSlide+xml"/>
  <Override PartName="/ppt/tags/tag130.xml" ContentType="application/vnd.openxmlformats-officedocument.presentationml.tags+xml"/>
  <Override PartName="/ppt/notesSlides/notesSlide68.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6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7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71.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7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73.xml" ContentType="application/vnd.openxmlformats-officedocument.presentationml.notesSlide+xml"/>
  <Override PartName="/ppt/tags/tag141.xml" ContentType="application/vnd.openxmlformats-officedocument.presentationml.tags+xml"/>
  <Override PartName="/ppt/notesSlides/notesSlide74.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7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76.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77.xml" ContentType="application/vnd.openxmlformats-officedocument.presentationml.notesSlide+xml"/>
  <Override PartName="/ppt/tags/tag149.xml" ContentType="application/vnd.openxmlformats-officedocument.presentationml.tags+xml"/>
  <Override PartName="/ppt/notesSlides/notesSlide7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79.xml" ContentType="application/vnd.openxmlformats-officedocument.presentationml.notesSlide+xml"/>
  <Override PartName="/ppt/tags/tag152.xml" ContentType="application/vnd.openxmlformats-officedocument.presentationml.tags+xml"/>
  <Override PartName="/ppt/notesSlides/notesSlide80.xml" ContentType="application/vnd.openxmlformats-officedocument.presentationml.notesSlide+xml"/>
  <Override PartName="/ppt/tags/tag153.xml" ContentType="application/vnd.openxmlformats-officedocument.presentationml.tags+xml"/>
  <Override PartName="/ppt/notesSlides/notesSlide81.xml" ContentType="application/vnd.openxmlformats-officedocument.presentationml.notesSlide+xml"/>
  <Override PartName="/ppt/tags/tag154.xml" ContentType="application/vnd.openxmlformats-officedocument.presentationml.tags+xml"/>
  <Override PartName="/ppt/notesSlides/notesSlide82.xml" ContentType="application/vnd.openxmlformats-officedocument.presentationml.notesSlide+xml"/>
  <Override PartName="/ppt/tags/tag155.xml" ContentType="application/vnd.openxmlformats-officedocument.presentationml.tags+xml"/>
  <Override PartName="/ppt/notesSlides/notesSlide8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84.xml" ContentType="application/vnd.openxmlformats-officedocument.presentationml.notesSlide+xml"/>
  <Override PartName="/ppt/tags/tag158.xml" ContentType="application/vnd.openxmlformats-officedocument.presentationml.tags+xml"/>
  <Override PartName="/ppt/notesSlides/notesSlide85.xml" ContentType="application/vnd.openxmlformats-officedocument.presentationml.notesSlide+xml"/>
  <Override PartName="/ppt/tags/tag159.xml" ContentType="application/vnd.openxmlformats-officedocument.presentationml.tags+xml"/>
  <Override PartName="/ppt/notesSlides/notesSlide86.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87.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88.xml" ContentType="application/vnd.openxmlformats-officedocument.presentationml.notesSlide+xml"/>
  <Override PartName="/ppt/tags/tag164.xml" ContentType="application/vnd.openxmlformats-officedocument.presentationml.tags+xml"/>
  <Override PartName="/ppt/notesSlides/notesSlide8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90.xml" ContentType="application/vnd.openxmlformats-officedocument.presentationml.notesSlide+xml"/>
  <Override PartName="/ppt/tags/tag168.xml" ContentType="application/vnd.openxmlformats-officedocument.presentationml.tags+xml"/>
  <Override PartName="/ppt/notesSlides/notesSlide91.xml" ContentType="application/vnd.openxmlformats-officedocument.presentationml.notesSlide+xml"/>
  <Override PartName="/ppt/tags/tag169.xml" ContentType="application/vnd.openxmlformats-officedocument.presentationml.tags+xml"/>
  <Override PartName="/ppt/notesSlides/notesSlide92.xml" ContentType="application/vnd.openxmlformats-officedocument.presentationml.notesSlide+xml"/>
  <Override PartName="/ppt/tags/tag170.xml" ContentType="application/vnd.openxmlformats-officedocument.presentationml.tags+xml"/>
  <Override PartName="/ppt/notesSlides/notesSlide93.xml" ContentType="application/vnd.openxmlformats-officedocument.presentationml.notesSlide+xml"/>
  <Override PartName="/ppt/tags/tag171.xml" ContentType="application/vnd.openxmlformats-officedocument.presentationml.tags+xml"/>
  <Override PartName="/ppt/notesSlides/notesSlide94.xml" ContentType="application/vnd.openxmlformats-officedocument.presentationml.notesSlide+xml"/>
  <Override PartName="/ppt/tags/tag172.xml" ContentType="application/vnd.openxmlformats-officedocument.presentationml.tags+xml"/>
  <Override PartName="/ppt/notesSlides/notesSlide95.xml" ContentType="application/vnd.openxmlformats-officedocument.presentationml.notesSlide+xml"/>
  <Override PartName="/ppt/tags/tag173.xml" ContentType="application/vnd.openxmlformats-officedocument.presentationml.tags+xml"/>
  <Override PartName="/ppt/notesSlides/notesSlide9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97.xml" ContentType="application/vnd.openxmlformats-officedocument.presentationml.notesSlide+xml"/>
  <Override PartName="/ppt/tags/tag176.xml" ContentType="application/vnd.openxmlformats-officedocument.presentationml.tags+xml"/>
  <Override PartName="/ppt/activeX/activeX3.xml" ContentType="application/vnd.ms-office.activeX+xml"/>
  <Override PartName="/ppt/tags/tag177.xml" ContentType="application/vnd.openxmlformats-officedocument.presentationml.tags+xml"/>
  <Override PartName="/ppt/notesSlides/notesSlide98.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9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00.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01.xml" ContentType="application/vnd.openxmlformats-officedocument.presentationml.notesSlide+xml"/>
  <Override PartName="/ppt/tags/tag184.xml" ContentType="application/vnd.openxmlformats-officedocument.presentationml.tags+xml"/>
  <Override PartName="/ppt/notesSlides/notesSlide102.xml" ContentType="application/vnd.openxmlformats-officedocument.presentationml.notesSlide+xml"/>
  <Override PartName="/ppt/tags/tag185.xml" ContentType="application/vnd.openxmlformats-officedocument.presentationml.tags+xml"/>
  <Override PartName="/ppt/notesSlides/notesSlide103.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104.xml" ContentType="application/vnd.openxmlformats-officedocument.presentationml.notesSlide+xml"/>
  <Override PartName="/ppt/tags/tag188.xml" ContentType="application/vnd.openxmlformats-officedocument.presentationml.tags+xml"/>
  <Override PartName="/ppt/notesSlides/notesSlide105.xml" ContentType="application/vnd.openxmlformats-officedocument.presentationml.notesSlide+xml"/>
  <Override PartName="/ppt/tags/tag189.xml" ContentType="application/vnd.openxmlformats-officedocument.presentationml.tags+xml"/>
  <Override PartName="/ppt/notesSlides/notesSlide10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0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0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09.xml" ContentType="application/vnd.openxmlformats-officedocument.presentationml.notesSlide+xml"/>
  <Override PartName="/ppt/tags/tag197.xml" ContentType="application/vnd.openxmlformats-officedocument.presentationml.tags+xml"/>
  <Override PartName="/ppt/notesSlides/notesSlide110.xml" ContentType="application/vnd.openxmlformats-officedocument.presentationml.notesSlide+xml"/>
  <Override PartName="/ppt/tags/tag198.xml" ContentType="application/vnd.openxmlformats-officedocument.presentationml.tags+xml"/>
  <Override PartName="/ppt/notesSlides/notesSlide111.xml" ContentType="application/vnd.openxmlformats-officedocument.presentationml.notesSlide+xml"/>
  <Override PartName="/ppt/tags/tag199.xml" ContentType="application/vnd.openxmlformats-officedocument.presentationml.tags+xml"/>
  <Override PartName="/ppt/notesSlides/notesSlide112.xml" ContentType="application/vnd.openxmlformats-officedocument.presentationml.notesSlide+xml"/>
  <Override PartName="/ppt/tags/tag200.xml" ContentType="application/vnd.openxmlformats-officedocument.presentationml.tags+xml"/>
  <Override PartName="/ppt/notesSlides/notesSlide113.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14.xml" ContentType="application/vnd.openxmlformats-officedocument.presentationml.notesSlide+xml"/>
  <Override PartName="/ppt/tags/tag203.xml" ContentType="application/vnd.openxmlformats-officedocument.presentationml.tags+xml"/>
  <Override PartName="/ppt/notesSlides/notesSlide115.xml" ContentType="application/vnd.openxmlformats-officedocument.presentationml.notesSlide+xml"/>
  <Override PartName="/ppt/tags/tag204.xml" ContentType="application/vnd.openxmlformats-officedocument.presentationml.tags+xml"/>
  <Override PartName="/ppt/notesSlides/notesSlide116.xml" ContentType="application/vnd.openxmlformats-officedocument.presentationml.notesSlide+xml"/>
  <Override PartName="/ppt/tags/tag205.xml" ContentType="application/vnd.openxmlformats-officedocument.presentationml.tags+xml"/>
  <Override PartName="/ppt/notesSlides/notesSlide117.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118.xml" ContentType="application/vnd.openxmlformats-officedocument.presentationml.notesSlide+xml"/>
  <Override PartName="/ppt/tags/tag210.xml" ContentType="application/vnd.openxmlformats-officedocument.presentationml.tags+xml"/>
  <Override PartName="/ppt/notesSlides/notesSlide119.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20.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12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2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2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2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2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26.xml" ContentType="application/vnd.openxmlformats-officedocument.presentationml.notesSlide+xml"/>
  <Override PartName="/ppt/tags/tag227.xml" ContentType="application/vnd.openxmlformats-officedocument.presentationml.tags+xml"/>
  <Override PartName="/ppt/notesSlides/notesSlide127.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notesSlides/notesSlide128.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notesSlides/notesSlide129.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130.xml" ContentType="application/vnd.openxmlformats-officedocument.presentationml.notesSlide+xml"/>
  <Override PartName="/ppt/tags/tag234.xml" ContentType="application/vnd.openxmlformats-officedocument.presentationml.tags+xml"/>
  <Override PartName="/ppt/notesSlides/notesSlide131.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132.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133.xml" ContentType="application/vnd.openxmlformats-officedocument.presentationml.notesSlide+xml"/>
  <Override PartName="/ppt/tags/tag239.xml" ContentType="application/vnd.openxmlformats-officedocument.presentationml.tags+xml"/>
  <Override PartName="/ppt/notesSlides/notesSlide134.xml" ContentType="application/vnd.openxmlformats-officedocument.presentationml.notesSlide+xml"/>
  <Override PartName="/ppt/tags/tag240.xml" ContentType="application/vnd.openxmlformats-officedocument.presentationml.tags+xml"/>
  <Override PartName="/ppt/notesSlides/notesSlide135.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136.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137.xml" ContentType="application/vnd.openxmlformats-officedocument.presentationml.notesSlide+xml"/>
  <Override PartName="/ppt/tags/tag245.xml" ContentType="application/vnd.openxmlformats-officedocument.presentationml.tags+xml"/>
  <Override PartName="/ppt/notesSlides/notesSlide138.xml" ContentType="application/vnd.openxmlformats-officedocument.presentationml.notesSlide+xml"/>
  <Override PartName="/ppt/tags/tag246.xml" ContentType="application/vnd.openxmlformats-officedocument.presentationml.tags+xml"/>
  <Override PartName="/ppt/notesSlides/notesSlide139.xml" ContentType="application/vnd.openxmlformats-officedocument.presentationml.notesSlide+xml"/>
  <Override PartName="/ppt/tags/tag247.xml" ContentType="application/vnd.openxmlformats-officedocument.presentationml.tags+xml"/>
  <Override PartName="/ppt/notesSlides/notesSlide140.xml" ContentType="application/vnd.openxmlformats-officedocument.presentationml.notesSlide+xml"/>
  <Override PartName="/ppt/tags/tag248.xml" ContentType="application/vnd.openxmlformats-officedocument.presentationml.tags+xml"/>
  <Override PartName="/ppt/notesSlides/notesSlide14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42.xml" ContentType="application/vnd.openxmlformats-officedocument.presentationml.notesSlide+xml"/>
  <Override PartName="/ppt/tags/tag253.xml" ContentType="application/vnd.openxmlformats-officedocument.presentationml.tags+xml"/>
  <Override PartName="/ppt/notesSlides/notesSlide143.xml" ContentType="application/vnd.openxmlformats-officedocument.presentationml.notesSlide+xml"/>
  <Override PartName="/ppt/tags/tag254.xml" ContentType="application/vnd.openxmlformats-officedocument.presentationml.tags+xml"/>
  <Override PartName="/ppt/notesSlides/notesSlide144.xml" ContentType="application/vnd.openxmlformats-officedocument.presentationml.notesSlide+xml"/>
  <Override PartName="/ppt/tags/tag2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47"/>
  </p:notesMasterIdLst>
  <p:sldIdLst>
    <p:sldId id="256" r:id="rId3"/>
    <p:sldId id="326" r:id="rId4"/>
    <p:sldId id="473" r:id="rId5"/>
    <p:sldId id="474" r:id="rId6"/>
    <p:sldId id="327" r:id="rId7"/>
    <p:sldId id="328" r:id="rId8"/>
    <p:sldId id="475" r:id="rId9"/>
    <p:sldId id="329" r:id="rId10"/>
    <p:sldId id="476" r:id="rId11"/>
    <p:sldId id="330" r:id="rId12"/>
    <p:sldId id="477" r:id="rId13"/>
    <p:sldId id="331" r:id="rId14"/>
    <p:sldId id="494" r:id="rId15"/>
    <p:sldId id="356"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7" r:id="rId29"/>
    <p:sldId id="358" r:id="rId30"/>
    <p:sldId id="359" r:id="rId31"/>
    <p:sldId id="360" r:id="rId32"/>
    <p:sldId id="361" r:id="rId33"/>
    <p:sldId id="362" r:id="rId34"/>
    <p:sldId id="363" r:id="rId35"/>
    <p:sldId id="364" r:id="rId36"/>
    <p:sldId id="365" r:id="rId37"/>
    <p:sldId id="479" r:id="rId38"/>
    <p:sldId id="366" r:id="rId39"/>
    <p:sldId id="332" r:id="rId40"/>
    <p:sldId id="333" r:id="rId41"/>
    <p:sldId id="367" r:id="rId42"/>
    <p:sldId id="368" r:id="rId43"/>
    <p:sldId id="493" r:id="rId44"/>
    <p:sldId id="334" r:id="rId45"/>
    <p:sldId id="369" r:id="rId46"/>
    <p:sldId id="370" r:id="rId47"/>
    <p:sldId id="371" r:id="rId48"/>
    <p:sldId id="372" r:id="rId49"/>
    <p:sldId id="373" r:id="rId50"/>
    <p:sldId id="374" r:id="rId51"/>
    <p:sldId id="375" r:id="rId52"/>
    <p:sldId id="377" r:id="rId53"/>
    <p:sldId id="378" r:id="rId54"/>
    <p:sldId id="379" r:id="rId55"/>
    <p:sldId id="380" r:id="rId56"/>
    <p:sldId id="382" r:id="rId57"/>
    <p:sldId id="486" r:id="rId58"/>
    <p:sldId id="384" r:id="rId59"/>
    <p:sldId id="385" r:id="rId60"/>
    <p:sldId id="386" r:id="rId61"/>
    <p:sldId id="388" r:id="rId62"/>
    <p:sldId id="390" r:id="rId63"/>
    <p:sldId id="392" r:id="rId64"/>
    <p:sldId id="394" r:id="rId65"/>
    <p:sldId id="395" r:id="rId66"/>
    <p:sldId id="397" r:id="rId67"/>
    <p:sldId id="399" r:id="rId68"/>
    <p:sldId id="400" r:id="rId69"/>
    <p:sldId id="401" r:id="rId70"/>
    <p:sldId id="402" r:id="rId71"/>
    <p:sldId id="403" r:id="rId72"/>
    <p:sldId id="335" r:id="rId73"/>
    <p:sldId id="404" r:id="rId74"/>
    <p:sldId id="405" r:id="rId75"/>
    <p:sldId id="409" r:id="rId76"/>
    <p:sldId id="410" r:id="rId77"/>
    <p:sldId id="411" r:id="rId78"/>
    <p:sldId id="336" r:id="rId79"/>
    <p:sldId id="413" r:id="rId80"/>
    <p:sldId id="412" r:id="rId81"/>
    <p:sldId id="414" r:id="rId82"/>
    <p:sldId id="415" r:id="rId83"/>
    <p:sldId id="416" r:id="rId84"/>
    <p:sldId id="417" r:id="rId85"/>
    <p:sldId id="418" r:id="rId86"/>
    <p:sldId id="419" r:id="rId87"/>
    <p:sldId id="420" r:id="rId88"/>
    <p:sldId id="421" r:id="rId89"/>
    <p:sldId id="422" r:id="rId90"/>
    <p:sldId id="337" r:id="rId91"/>
    <p:sldId id="423" r:id="rId92"/>
    <p:sldId id="424" r:id="rId93"/>
    <p:sldId id="425" r:id="rId94"/>
    <p:sldId id="426" r:id="rId95"/>
    <p:sldId id="427" r:id="rId96"/>
    <p:sldId id="428" r:id="rId97"/>
    <p:sldId id="429" r:id="rId98"/>
    <p:sldId id="338" r:id="rId99"/>
    <p:sldId id="480" r:id="rId100"/>
    <p:sldId id="430" r:id="rId101"/>
    <p:sldId id="432" r:id="rId102"/>
    <p:sldId id="433" r:id="rId103"/>
    <p:sldId id="434" r:id="rId104"/>
    <p:sldId id="435" r:id="rId105"/>
    <p:sldId id="436" r:id="rId106"/>
    <p:sldId id="437" r:id="rId107"/>
    <p:sldId id="438" r:id="rId108"/>
    <p:sldId id="439" r:id="rId109"/>
    <p:sldId id="339" r:id="rId110"/>
    <p:sldId id="440" r:id="rId111"/>
    <p:sldId id="441" r:id="rId112"/>
    <p:sldId id="442" r:id="rId113"/>
    <p:sldId id="443" r:id="rId114"/>
    <p:sldId id="444" r:id="rId115"/>
    <p:sldId id="340" r:id="rId116"/>
    <p:sldId id="445" r:id="rId117"/>
    <p:sldId id="446" r:id="rId118"/>
    <p:sldId id="447" r:id="rId119"/>
    <p:sldId id="449" r:id="rId120"/>
    <p:sldId id="450" r:id="rId121"/>
    <p:sldId id="341" r:id="rId122"/>
    <p:sldId id="451" r:id="rId123"/>
    <p:sldId id="453" r:id="rId124"/>
    <p:sldId id="487" r:id="rId125"/>
    <p:sldId id="454" r:id="rId126"/>
    <p:sldId id="455" r:id="rId127"/>
    <p:sldId id="457" r:id="rId128"/>
    <p:sldId id="488" r:id="rId129"/>
    <p:sldId id="459" r:id="rId130"/>
    <p:sldId id="463" r:id="rId131"/>
    <p:sldId id="489" r:id="rId132"/>
    <p:sldId id="491" r:id="rId133"/>
    <p:sldId id="464" r:id="rId134"/>
    <p:sldId id="467" r:id="rId135"/>
    <p:sldId id="492" r:id="rId136"/>
    <p:sldId id="482" r:id="rId137"/>
    <p:sldId id="468" r:id="rId138"/>
    <p:sldId id="469" r:id="rId139"/>
    <p:sldId id="471" r:id="rId140"/>
    <p:sldId id="472" r:id="rId141"/>
    <p:sldId id="342" r:id="rId142"/>
    <p:sldId id="343" r:id="rId143"/>
    <p:sldId id="485" r:id="rId144"/>
    <p:sldId id="483" r:id="rId145"/>
    <p:sldId id="484" r:id="rId146"/>
  </p:sldIdLst>
  <p:sldSz cx="9144000" cy="6858000" type="screen4x3"/>
  <p:notesSz cx="6858000" cy="9144000"/>
  <p:custDataLst>
    <p:tags r:id="rId1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668"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ags" Target="tags/tag1.xml"/><Relationship Id="rId15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6E429C-E3A5-483A-8D4F-DD99ABC19D08}" type="datetimeFigureOut">
              <a:rPr lang="en-US" smtClean="0"/>
              <a:t>12/30/2013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D4D4B-D15B-4BF9-8BE1-A2F68C050B0A}" type="slidenum">
              <a:rPr lang="en-US" smtClean="0"/>
              <a:t>‹#›</a:t>
            </a:fld>
            <a:endParaRPr lang="en-US"/>
          </a:p>
        </p:txBody>
      </p:sp>
    </p:spTree>
    <p:extLst>
      <p:ext uri="{BB962C8B-B14F-4D97-AF65-F5344CB8AC3E}">
        <p14:creationId xmlns:p14="http://schemas.microsoft.com/office/powerpoint/2010/main" val="165738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slide" Target="../slides/slide144.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a:t>
            </a:fld>
            <a:endParaRPr lang="en-US"/>
          </a:p>
        </p:txBody>
      </p:sp>
    </p:spTree>
    <p:extLst>
      <p:ext uri="{BB962C8B-B14F-4D97-AF65-F5344CB8AC3E}">
        <p14:creationId xmlns:p14="http://schemas.microsoft.com/office/powerpoint/2010/main" val="2086512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a:t>
            </a:fld>
            <a:endParaRPr lang="en-US"/>
          </a:p>
        </p:txBody>
      </p:sp>
    </p:spTree>
    <p:extLst>
      <p:ext uri="{BB962C8B-B14F-4D97-AF65-F5344CB8AC3E}">
        <p14:creationId xmlns:p14="http://schemas.microsoft.com/office/powerpoint/2010/main" val="1162747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100</a:t>
            </a:fld>
            <a:endParaRPr lang="en-US"/>
          </a:p>
        </p:txBody>
      </p:sp>
    </p:spTree>
    <p:extLst>
      <p:ext uri="{BB962C8B-B14F-4D97-AF65-F5344CB8AC3E}">
        <p14:creationId xmlns:p14="http://schemas.microsoft.com/office/powerpoint/2010/main" val="27595859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101</a:t>
            </a:fld>
            <a:endParaRPr lang="en-US"/>
          </a:p>
        </p:txBody>
      </p:sp>
    </p:spTree>
    <p:extLst>
      <p:ext uri="{BB962C8B-B14F-4D97-AF65-F5344CB8AC3E}">
        <p14:creationId xmlns:p14="http://schemas.microsoft.com/office/powerpoint/2010/main" val="2944704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102</a:t>
            </a:fld>
            <a:endParaRPr lang="en-US"/>
          </a:p>
        </p:txBody>
      </p:sp>
    </p:spTree>
    <p:extLst>
      <p:ext uri="{BB962C8B-B14F-4D97-AF65-F5344CB8AC3E}">
        <p14:creationId xmlns:p14="http://schemas.microsoft.com/office/powerpoint/2010/main" val="22596510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103</a:t>
            </a:fld>
            <a:endParaRPr lang="en-US"/>
          </a:p>
        </p:txBody>
      </p:sp>
    </p:spTree>
    <p:extLst>
      <p:ext uri="{BB962C8B-B14F-4D97-AF65-F5344CB8AC3E}">
        <p14:creationId xmlns:p14="http://schemas.microsoft.com/office/powerpoint/2010/main" val="6887491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104</a:t>
            </a:fld>
            <a:endParaRPr lang="en-US"/>
          </a:p>
        </p:txBody>
      </p:sp>
    </p:spTree>
    <p:extLst>
      <p:ext uri="{BB962C8B-B14F-4D97-AF65-F5344CB8AC3E}">
        <p14:creationId xmlns:p14="http://schemas.microsoft.com/office/powerpoint/2010/main" val="3578808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105</a:t>
            </a:fld>
            <a:endParaRPr lang="en-US"/>
          </a:p>
        </p:txBody>
      </p:sp>
    </p:spTree>
    <p:extLst>
      <p:ext uri="{BB962C8B-B14F-4D97-AF65-F5344CB8AC3E}">
        <p14:creationId xmlns:p14="http://schemas.microsoft.com/office/powerpoint/2010/main" val="1746492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106</a:t>
            </a:fld>
            <a:endParaRPr lang="en-US"/>
          </a:p>
        </p:txBody>
      </p:sp>
    </p:spTree>
    <p:extLst>
      <p:ext uri="{BB962C8B-B14F-4D97-AF65-F5344CB8AC3E}">
        <p14:creationId xmlns:p14="http://schemas.microsoft.com/office/powerpoint/2010/main" val="18269919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107</a:t>
            </a:fld>
            <a:endParaRPr lang="en-US"/>
          </a:p>
        </p:txBody>
      </p:sp>
    </p:spTree>
    <p:extLst>
      <p:ext uri="{BB962C8B-B14F-4D97-AF65-F5344CB8AC3E}">
        <p14:creationId xmlns:p14="http://schemas.microsoft.com/office/powerpoint/2010/main" val="10817708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108</a:t>
            </a:fld>
            <a:endParaRPr lang="en-US"/>
          </a:p>
        </p:txBody>
      </p:sp>
    </p:spTree>
    <p:extLst>
      <p:ext uri="{BB962C8B-B14F-4D97-AF65-F5344CB8AC3E}">
        <p14:creationId xmlns:p14="http://schemas.microsoft.com/office/powerpoint/2010/main" val="16125715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109</a:t>
            </a:fld>
            <a:endParaRPr lang="en-US"/>
          </a:p>
        </p:txBody>
      </p:sp>
    </p:spTree>
    <p:extLst>
      <p:ext uri="{BB962C8B-B14F-4D97-AF65-F5344CB8AC3E}">
        <p14:creationId xmlns:p14="http://schemas.microsoft.com/office/powerpoint/2010/main" val="297651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a:t>
            </a:fld>
            <a:endParaRPr lang="en-US"/>
          </a:p>
        </p:txBody>
      </p:sp>
    </p:spTree>
    <p:extLst>
      <p:ext uri="{BB962C8B-B14F-4D97-AF65-F5344CB8AC3E}">
        <p14:creationId xmlns:p14="http://schemas.microsoft.com/office/powerpoint/2010/main" val="3125619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110</a:t>
            </a:fld>
            <a:endParaRPr lang="en-US"/>
          </a:p>
        </p:txBody>
      </p:sp>
    </p:spTree>
    <p:extLst>
      <p:ext uri="{BB962C8B-B14F-4D97-AF65-F5344CB8AC3E}">
        <p14:creationId xmlns:p14="http://schemas.microsoft.com/office/powerpoint/2010/main" val="290345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111</a:t>
            </a:fld>
            <a:endParaRPr lang="en-US"/>
          </a:p>
        </p:txBody>
      </p:sp>
    </p:spTree>
    <p:extLst>
      <p:ext uri="{BB962C8B-B14F-4D97-AF65-F5344CB8AC3E}">
        <p14:creationId xmlns:p14="http://schemas.microsoft.com/office/powerpoint/2010/main" val="26144543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112</a:t>
            </a:fld>
            <a:endParaRPr lang="en-US"/>
          </a:p>
        </p:txBody>
      </p:sp>
    </p:spTree>
    <p:extLst>
      <p:ext uri="{BB962C8B-B14F-4D97-AF65-F5344CB8AC3E}">
        <p14:creationId xmlns:p14="http://schemas.microsoft.com/office/powerpoint/2010/main" val="34859008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113</a:t>
            </a:fld>
            <a:endParaRPr lang="en-US"/>
          </a:p>
        </p:txBody>
      </p:sp>
    </p:spTree>
    <p:extLst>
      <p:ext uri="{BB962C8B-B14F-4D97-AF65-F5344CB8AC3E}">
        <p14:creationId xmlns:p14="http://schemas.microsoft.com/office/powerpoint/2010/main" val="10544060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114</a:t>
            </a:fld>
            <a:endParaRPr lang="en-US"/>
          </a:p>
        </p:txBody>
      </p:sp>
    </p:spTree>
    <p:extLst>
      <p:ext uri="{BB962C8B-B14F-4D97-AF65-F5344CB8AC3E}">
        <p14:creationId xmlns:p14="http://schemas.microsoft.com/office/powerpoint/2010/main" val="32634165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115</a:t>
            </a:fld>
            <a:endParaRPr lang="en-US"/>
          </a:p>
        </p:txBody>
      </p:sp>
    </p:spTree>
    <p:extLst>
      <p:ext uri="{BB962C8B-B14F-4D97-AF65-F5344CB8AC3E}">
        <p14:creationId xmlns:p14="http://schemas.microsoft.com/office/powerpoint/2010/main" val="8808090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116</a:t>
            </a:fld>
            <a:endParaRPr lang="en-US"/>
          </a:p>
        </p:txBody>
      </p:sp>
    </p:spTree>
    <p:extLst>
      <p:ext uri="{BB962C8B-B14F-4D97-AF65-F5344CB8AC3E}">
        <p14:creationId xmlns:p14="http://schemas.microsoft.com/office/powerpoint/2010/main" val="32721752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117</a:t>
            </a:fld>
            <a:endParaRPr lang="en-US"/>
          </a:p>
        </p:txBody>
      </p:sp>
    </p:spTree>
    <p:extLst>
      <p:ext uri="{BB962C8B-B14F-4D97-AF65-F5344CB8AC3E}">
        <p14:creationId xmlns:p14="http://schemas.microsoft.com/office/powerpoint/2010/main" val="28292456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118</a:t>
            </a:fld>
            <a:endParaRPr lang="en-US"/>
          </a:p>
        </p:txBody>
      </p:sp>
    </p:spTree>
    <p:extLst>
      <p:ext uri="{BB962C8B-B14F-4D97-AF65-F5344CB8AC3E}">
        <p14:creationId xmlns:p14="http://schemas.microsoft.com/office/powerpoint/2010/main" val="808249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119</a:t>
            </a:fld>
            <a:endParaRPr lang="en-US"/>
          </a:p>
        </p:txBody>
      </p:sp>
    </p:spTree>
    <p:extLst>
      <p:ext uri="{BB962C8B-B14F-4D97-AF65-F5344CB8AC3E}">
        <p14:creationId xmlns:p14="http://schemas.microsoft.com/office/powerpoint/2010/main" val="243979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a:t>
            </a:fld>
            <a:endParaRPr lang="en-US"/>
          </a:p>
        </p:txBody>
      </p:sp>
    </p:spTree>
    <p:extLst>
      <p:ext uri="{BB962C8B-B14F-4D97-AF65-F5344CB8AC3E}">
        <p14:creationId xmlns:p14="http://schemas.microsoft.com/office/powerpoint/2010/main" val="34835885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120</a:t>
            </a:fld>
            <a:endParaRPr lang="en-US"/>
          </a:p>
        </p:txBody>
      </p:sp>
    </p:spTree>
    <p:extLst>
      <p:ext uri="{BB962C8B-B14F-4D97-AF65-F5344CB8AC3E}">
        <p14:creationId xmlns:p14="http://schemas.microsoft.com/office/powerpoint/2010/main" val="15454622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121</a:t>
            </a:fld>
            <a:endParaRPr lang="en-US"/>
          </a:p>
        </p:txBody>
      </p:sp>
    </p:spTree>
    <p:extLst>
      <p:ext uri="{BB962C8B-B14F-4D97-AF65-F5344CB8AC3E}">
        <p14:creationId xmlns:p14="http://schemas.microsoft.com/office/powerpoint/2010/main" val="20531625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122</a:t>
            </a:fld>
            <a:endParaRPr lang="en-US"/>
          </a:p>
        </p:txBody>
      </p:sp>
    </p:spTree>
    <p:extLst>
      <p:ext uri="{BB962C8B-B14F-4D97-AF65-F5344CB8AC3E}">
        <p14:creationId xmlns:p14="http://schemas.microsoft.com/office/powerpoint/2010/main" val="11094657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123</a:t>
            </a:fld>
            <a:endParaRPr lang="en-US"/>
          </a:p>
        </p:txBody>
      </p:sp>
    </p:spTree>
    <p:extLst>
      <p:ext uri="{BB962C8B-B14F-4D97-AF65-F5344CB8AC3E}">
        <p14:creationId xmlns:p14="http://schemas.microsoft.com/office/powerpoint/2010/main" val="7600811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124</a:t>
            </a:fld>
            <a:endParaRPr lang="en-US"/>
          </a:p>
        </p:txBody>
      </p:sp>
    </p:spTree>
    <p:extLst>
      <p:ext uri="{BB962C8B-B14F-4D97-AF65-F5344CB8AC3E}">
        <p14:creationId xmlns:p14="http://schemas.microsoft.com/office/powerpoint/2010/main" val="3776724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125</a:t>
            </a:fld>
            <a:endParaRPr lang="en-US"/>
          </a:p>
        </p:txBody>
      </p:sp>
    </p:spTree>
    <p:extLst>
      <p:ext uri="{BB962C8B-B14F-4D97-AF65-F5344CB8AC3E}">
        <p14:creationId xmlns:p14="http://schemas.microsoft.com/office/powerpoint/2010/main" val="34598074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126</a:t>
            </a:fld>
            <a:endParaRPr lang="en-US"/>
          </a:p>
        </p:txBody>
      </p:sp>
    </p:spTree>
    <p:extLst>
      <p:ext uri="{BB962C8B-B14F-4D97-AF65-F5344CB8AC3E}">
        <p14:creationId xmlns:p14="http://schemas.microsoft.com/office/powerpoint/2010/main" val="3787644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127</a:t>
            </a:fld>
            <a:endParaRPr lang="en-US"/>
          </a:p>
        </p:txBody>
      </p:sp>
    </p:spTree>
    <p:extLst>
      <p:ext uri="{BB962C8B-B14F-4D97-AF65-F5344CB8AC3E}">
        <p14:creationId xmlns:p14="http://schemas.microsoft.com/office/powerpoint/2010/main" val="152215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128</a:t>
            </a:fld>
            <a:endParaRPr lang="en-US"/>
          </a:p>
        </p:txBody>
      </p:sp>
    </p:spTree>
    <p:extLst>
      <p:ext uri="{BB962C8B-B14F-4D97-AF65-F5344CB8AC3E}">
        <p14:creationId xmlns:p14="http://schemas.microsoft.com/office/powerpoint/2010/main" val="37651233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129</a:t>
            </a:fld>
            <a:endParaRPr lang="en-US"/>
          </a:p>
        </p:txBody>
      </p:sp>
    </p:spTree>
    <p:extLst>
      <p:ext uri="{BB962C8B-B14F-4D97-AF65-F5344CB8AC3E}">
        <p14:creationId xmlns:p14="http://schemas.microsoft.com/office/powerpoint/2010/main" val="2834561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a:t>
            </a:fld>
            <a:endParaRPr lang="en-US"/>
          </a:p>
        </p:txBody>
      </p:sp>
    </p:spTree>
    <p:extLst>
      <p:ext uri="{BB962C8B-B14F-4D97-AF65-F5344CB8AC3E}">
        <p14:creationId xmlns:p14="http://schemas.microsoft.com/office/powerpoint/2010/main" val="15171423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130</a:t>
            </a:fld>
            <a:endParaRPr lang="en-US"/>
          </a:p>
        </p:txBody>
      </p:sp>
    </p:spTree>
    <p:extLst>
      <p:ext uri="{BB962C8B-B14F-4D97-AF65-F5344CB8AC3E}">
        <p14:creationId xmlns:p14="http://schemas.microsoft.com/office/powerpoint/2010/main" val="30661046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131</a:t>
            </a:fld>
            <a:endParaRPr lang="en-US"/>
          </a:p>
        </p:txBody>
      </p:sp>
    </p:spTree>
    <p:extLst>
      <p:ext uri="{BB962C8B-B14F-4D97-AF65-F5344CB8AC3E}">
        <p14:creationId xmlns:p14="http://schemas.microsoft.com/office/powerpoint/2010/main" val="31621126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132</a:t>
            </a:fld>
            <a:endParaRPr lang="en-US"/>
          </a:p>
        </p:txBody>
      </p:sp>
    </p:spTree>
    <p:extLst>
      <p:ext uri="{BB962C8B-B14F-4D97-AF65-F5344CB8AC3E}">
        <p14:creationId xmlns:p14="http://schemas.microsoft.com/office/powerpoint/2010/main" val="3219098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133</a:t>
            </a:fld>
            <a:endParaRPr lang="en-US"/>
          </a:p>
        </p:txBody>
      </p:sp>
    </p:spTree>
    <p:extLst>
      <p:ext uri="{BB962C8B-B14F-4D97-AF65-F5344CB8AC3E}">
        <p14:creationId xmlns:p14="http://schemas.microsoft.com/office/powerpoint/2010/main" val="7540981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134</a:t>
            </a:fld>
            <a:endParaRPr lang="en-US"/>
          </a:p>
        </p:txBody>
      </p:sp>
    </p:spTree>
    <p:extLst>
      <p:ext uri="{BB962C8B-B14F-4D97-AF65-F5344CB8AC3E}">
        <p14:creationId xmlns:p14="http://schemas.microsoft.com/office/powerpoint/2010/main" val="32598038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135</a:t>
            </a:fld>
            <a:endParaRPr lang="en-US"/>
          </a:p>
        </p:txBody>
      </p:sp>
    </p:spTree>
    <p:extLst>
      <p:ext uri="{BB962C8B-B14F-4D97-AF65-F5344CB8AC3E}">
        <p14:creationId xmlns:p14="http://schemas.microsoft.com/office/powerpoint/2010/main" val="14668513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136</a:t>
            </a:fld>
            <a:endParaRPr lang="en-US"/>
          </a:p>
        </p:txBody>
      </p:sp>
    </p:spTree>
    <p:extLst>
      <p:ext uri="{BB962C8B-B14F-4D97-AF65-F5344CB8AC3E}">
        <p14:creationId xmlns:p14="http://schemas.microsoft.com/office/powerpoint/2010/main" val="18401577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137</a:t>
            </a:fld>
            <a:endParaRPr lang="en-US"/>
          </a:p>
        </p:txBody>
      </p:sp>
    </p:spTree>
    <p:extLst>
      <p:ext uri="{BB962C8B-B14F-4D97-AF65-F5344CB8AC3E}">
        <p14:creationId xmlns:p14="http://schemas.microsoft.com/office/powerpoint/2010/main" val="24839959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138</a:t>
            </a:fld>
            <a:endParaRPr lang="en-US"/>
          </a:p>
        </p:txBody>
      </p:sp>
    </p:spTree>
    <p:extLst>
      <p:ext uri="{BB962C8B-B14F-4D97-AF65-F5344CB8AC3E}">
        <p14:creationId xmlns:p14="http://schemas.microsoft.com/office/powerpoint/2010/main" val="11627427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139</a:t>
            </a:fld>
            <a:endParaRPr lang="en-US"/>
          </a:p>
        </p:txBody>
      </p:sp>
    </p:spTree>
    <p:extLst>
      <p:ext uri="{BB962C8B-B14F-4D97-AF65-F5344CB8AC3E}">
        <p14:creationId xmlns:p14="http://schemas.microsoft.com/office/powerpoint/2010/main" val="81333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a:t>
            </a:fld>
            <a:endParaRPr lang="en-US"/>
          </a:p>
        </p:txBody>
      </p:sp>
    </p:spTree>
    <p:extLst>
      <p:ext uri="{BB962C8B-B14F-4D97-AF65-F5344CB8AC3E}">
        <p14:creationId xmlns:p14="http://schemas.microsoft.com/office/powerpoint/2010/main" val="15171423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140</a:t>
            </a:fld>
            <a:endParaRPr lang="en-US"/>
          </a:p>
        </p:txBody>
      </p:sp>
    </p:spTree>
    <p:extLst>
      <p:ext uri="{BB962C8B-B14F-4D97-AF65-F5344CB8AC3E}">
        <p14:creationId xmlns:p14="http://schemas.microsoft.com/office/powerpoint/2010/main" val="14885863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141</a:t>
            </a:fld>
            <a:endParaRPr lang="en-US"/>
          </a:p>
        </p:txBody>
      </p:sp>
    </p:spTree>
    <p:extLst>
      <p:ext uri="{BB962C8B-B14F-4D97-AF65-F5344CB8AC3E}">
        <p14:creationId xmlns:p14="http://schemas.microsoft.com/office/powerpoint/2010/main" val="1693856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142</a:t>
            </a:fld>
            <a:endParaRPr lang="en-US"/>
          </a:p>
        </p:txBody>
      </p:sp>
    </p:spTree>
    <p:extLst>
      <p:ext uri="{BB962C8B-B14F-4D97-AF65-F5344CB8AC3E}">
        <p14:creationId xmlns:p14="http://schemas.microsoft.com/office/powerpoint/2010/main" val="31819492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143</a:t>
            </a:fld>
            <a:endParaRPr lang="en-US"/>
          </a:p>
        </p:txBody>
      </p:sp>
    </p:spTree>
    <p:extLst>
      <p:ext uri="{BB962C8B-B14F-4D97-AF65-F5344CB8AC3E}">
        <p14:creationId xmlns:p14="http://schemas.microsoft.com/office/powerpoint/2010/main" val="9363428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CFED353-EEEA-4CDB-8E90-4F4B3ADAD733}" type="slidenum">
              <a:rPr lang="en-US" smtClean="0"/>
              <a:pPr/>
              <a:t>144</a:t>
            </a:fld>
            <a:endParaRPr lang="en-US" dirty="0"/>
          </a:p>
        </p:txBody>
      </p:sp>
    </p:spTree>
    <p:extLst>
      <p:ext uri="{BB962C8B-B14F-4D97-AF65-F5344CB8AC3E}">
        <p14:creationId xmlns:p14="http://schemas.microsoft.com/office/powerpoint/2010/main" val="138030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a:t>
            </a:fld>
            <a:endParaRPr lang="en-US"/>
          </a:p>
        </p:txBody>
      </p:sp>
    </p:spTree>
    <p:extLst>
      <p:ext uri="{BB962C8B-B14F-4D97-AF65-F5344CB8AC3E}">
        <p14:creationId xmlns:p14="http://schemas.microsoft.com/office/powerpoint/2010/main" val="320169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a:t>
            </a:fld>
            <a:endParaRPr lang="en-US"/>
          </a:p>
        </p:txBody>
      </p:sp>
    </p:spTree>
    <p:extLst>
      <p:ext uri="{BB962C8B-B14F-4D97-AF65-F5344CB8AC3E}">
        <p14:creationId xmlns:p14="http://schemas.microsoft.com/office/powerpoint/2010/main" val="217111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a:t>
            </a:fld>
            <a:endParaRPr lang="en-US"/>
          </a:p>
        </p:txBody>
      </p:sp>
    </p:spTree>
    <p:extLst>
      <p:ext uri="{BB962C8B-B14F-4D97-AF65-F5344CB8AC3E}">
        <p14:creationId xmlns:p14="http://schemas.microsoft.com/office/powerpoint/2010/main" val="326529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a:t>
            </a:fld>
            <a:endParaRPr lang="en-US"/>
          </a:p>
        </p:txBody>
      </p:sp>
    </p:spTree>
    <p:extLst>
      <p:ext uri="{BB962C8B-B14F-4D97-AF65-F5344CB8AC3E}">
        <p14:creationId xmlns:p14="http://schemas.microsoft.com/office/powerpoint/2010/main" val="291763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a:t>
            </a:fld>
            <a:endParaRPr lang="en-US"/>
          </a:p>
        </p:txBody>
      </p:sp>
    </p:spTree>
    <p:extLst>
      <p:ext uri="{BB962C8B-B14F-4D97-AF65-F5344CB8AC3E}">
        <p14:creationId xmlns:p14="http://schemas.microsoft.com/office/powerpoint/2010/main" val="90905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a:t>
            </a:fld>
            <a:endParaRPr lang="en-US"/>
          </a:p>
        </p:txBody>
      </p:sp>
    </p:spTree>
    <p:extLst>
      <p:ext uri="{BB962C8B-B14F-4D97-AF65-F5344CB8AC3E}">
        <p14:creationId xmlns:p14="http://schemas.microsoft.com/office/powerpoint/2010/main" val="2713256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20</a:t>
            </a:fld>
            <a:endParaRPr lang="en-US"/>
          </a:p>
        </p:txBody>
      </p:sp>
    </p:spTree>
    <p:extLst>
      <p:ext uri="{BB962C8B-B14F-4D97-AF65-F5344CB8AC3E}">
        <p14:creationId xmlns:p14="http://schemas.microsoft.com/office/powerpoint/2010/main" val="234662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21</a:t>
            </a:fld>
            <a:endParaRPr lang="en-US"/>
          </a:p>
        </p:txBody>
      </p:sp>
    </p:spTree>
    <p:extLst>
      <p:ext uri="{BB962C8B-B14F-4D97-AF65-F5344CB8AC3E}">
        <p14:creationId xmlns:p14="http://schemas.microsoft.com/office/powerpoint/2010/main" val="4087359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22</a:t>
            </a:fld>
            <a:endParaRPr lang="en-US"/>
          </a:p>
        </p:txBody>
      </p:sp>
    </p:spTree>
    <p:extLst>
      <p:ext uri="{BB962C8B-B14F-4D97-AF65-F5344CB8AC3E}">
        <p14:creationId xmlns:p14="http://schemas.microsoft.com/office/powerpoint/2010/main" val="142334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23</a:t>
            </a:fld>
            <a:endParaRPr lang="en-US"/>
          </a:p>
        </p:txBody>
      </p:sp>
    </p:spTree>
    <p:extLst>
      <p:ext uri="{BB962C8B-B14F-4D97-AF65-F5344CB8AC3E}">
        <p14:creationId xmlns:p14="http://schemas.microsoft.com/office/powerpoint/2010/main" val="3804044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24</a:t>
            </a:fld>
            <a:endParaRPr lang="en-US"/>
          </a:p>
        </p:txBody>
      </p:sp>
    </p:spTree>
    <p:extLst>
      <p:ext uri="{BB962C8B-B14F-4D97-AF65-F5344CB8AC3E}">
        <p14:creationId xmlns:p14="http://schemas.microsoft.com/office/powerpoint/2010/main" val="342596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25</a:t>
            </a:fld>
            <a:endParaRPr lang="en-US"/>
          </a:p>
        </p:txBody>
      </p:sp>
    </p:spTree>
    <p:extLst>
      <p:ext uri="{BB962C8B-B14F-4D97-AF65-F5344CB8AC3E}">
        <p14:creationId xmlns:p14="http://schemas.microsoft.com/office/powerpoint/2010/main" val="2389939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26</a:t>
            </a:fld>
            <a:endParaRPr lang="en-US"/>
          </a:p>
        </p:txBody>
      </p:sp>
    </p:spTree>
    <p:extLst>
      <p:ext uri="{BB962C8B-B14F-4D97-AF65-F5344CB8AC3E}">
        <p14:creationId xmlns:p14="http://schemas.microsoft.com/office/powerpoint/2010/main" val="434446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27</a:t>
            </a:fld>
            <a:endParaRPr lang="en-US"/>
          </a:p>
        </p:txBody>
      </p:sp>
    </p:spTree>
    <p:extLst>
      <p:ext uri="{BB962C8B-B14F-4D97-AF65-F5344CB8AC3E}">
        <p14:creationId xmlns:p14="http://schemas.microsoft.com/office/powerpoint/2010/main" val="192893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28</a:t>
            </a:fld>
            <a:endParaRPr lang="en-US"/>
          </a:p>
        </p:txBody>
      </p:sp>
    </p:spTree>
    <p:extLst>
      <p:ext uri="{BB962C8B-B14F-4D97-AF65-F5344CB8AC3E}">
        <p14:creationId xmlns:p14="http://schemas.microsoft.com/office/powerpoint/2010/main" val="2852057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29</a:t>
            </a:fld>
            <a:endParaRPr lang="en-US"/>
          </a:p>
        </p:txBody>
      </p:sp>
    </p:spTree>
    <p:extLst>
      <p:ext uri="{BB962C8B-B14F-4D97-AF65-F5344CB8AC3E}">
        <p14:creationId xmlns:p14="http://schemas.microsoft.com/office/powerpoint/2010/main" val="90949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a:t>
            </a:fld>
            <a:endParaRPr lang="en-US"/>
          </a:p>
        </p:txBody>
      </p:sp>
    </p:spTree>
    <p:extLst>
      <p:ext uri="{BB962C8B-B14F-4D97-AF65-F5344CB8AC3E}">
        <p14:creationId xmlns:p14="http://schemas.microsoft.com/office/powerpoint/2010/main" val="3726246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30</a:t>
            </a:fld>
            <a:endParaRPr lang="en-US"/>
          </a:p>
        </p:txBody>
      </p:sp>
    </p:spTree>
    <p:extLst>
      <p:ext uri="{BB962C8B-B14F-4D97-AF65-F5344CB8AC3E}">
        <p14:creationId xmlns:p14="http://schemas.microsoft.com/office/powerpoint/2010/main" val="474296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31</a:t>
            </a:fld>
            <a:endParaRPr lang="en-US"/>
          </a:p>
        </p:txBody>
      </p:sp>
    </p:spTree>
    <p:extLst>
      <p:ext uri="{BB962C8B-B14F-4D97-AF65-F5344CB8AC3E}">
        <p14:creationId xmlns:p14="http://schemas.microsoft.com/office/powerpoint/2010/main" val="2660037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32</a:t>
            </a:fld>
            <a:endParaRPr lang="en-US"/>
          </a:p>
        </p:txBody>
      </p:sp>
    </p:spTree>
    <p:extLst>
      <p:ext uri="{BB962C8B-B14F-4D97-AF65-F5344CB8AC3E}">
        <p14:creationId xmlns:p14="http://schemas.microsoft.com/office/powerpoint/2010/main" val="659575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33</a:t>
            </a:fld>
            <a:endParaRPr lang="en-US"/>
          </a:p>
        </p:txBody>
      </p:sp>
    </p:spTree>
    <p:extLst>
      <p:ext uri="{BB962C8B-B14F-4D97-AF65-F5344CB8AC3E}">
        <p14:creationId xmlns:p14="http://schemas.microsoft.com/office/powerpoint/2010/main" val="973185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34</a:t>
            </a:fld>
            <a:endParaRPr lang="en-US"/>
          </a:p>
        </p:txBody>
      </p:sp>
    </p:spTree>
    <p:extLst>
      <p:ext uri="{BB962C8B-B14F-4D97-AF65-F5344CB8AC3E}">
        <p14:creationId xmlns:p14="http://schemas.microsoft.com/office/powerpoint/2010/main" val="2335655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35</a:t>
            </a:fld>
            <a:endParaRPr lang="en-US"/>
          </a:p>
        </p:txBody>
      </p:sp>
    </p:spTree>
    <p:extLst>
      <p:ext uri="{BB962C8B-B14F-4D97-AF65-F5344CB8AC3E}">
        <p14:creationId xmlns:p14="http://schemas.microsoft.com/office/powerpoint/2010/main" val="3900123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36</a:t>
            </a:fld>
            <a:endParaRPr lang="en-US"/>
          </a:p>
        </p:txBody>
      </p:sp>
    </p:spTree>
    <p:extLst>
      <p:ext uri="{BB962C8B-B14F-4D97-AF65-F5344CB8AC3E}">
        <p14:creationId xmlns:p14="http://schemas.microsoft.com/office/powerpoint/2010/main" val="108116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37</a:t>
            </a:fld>
            <a:endParaRPr lang="en-US"/>
          </a:p>
        </p:txBody>
      </p:sp>
    </p:spTree>
    <p:extLst>
      <p:ext uri="{BB962C8B-B14F-4D97-AF65-F5344CB8AC3E}">
        <p14:creationId xmlns:p14="http://schemas.microsoft.com/office/powerpoint/2010/main" val="2378007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38</a:t>
            </a:fld>
            <a:endParaRPr lang="en-US"/>
          </a:p>
        </p:txBody>
      </p:sp>
    </p:spTree>
    <p:extLst>
      <p:ext uri="{BB962C8B-B14F-4D97-AF65-F5344CB8AC3E}">
        <p14:creationId xmlns:p14="http://schemas.microsoft.com/office/powerpoint/2010/main" val="4242470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39</a:t>
            </a:fld>
            <a:endParaRPr lang="en-US"/>
          </a:p>
        </p:txBody>
      </p:sp>
    </p:spTree>
    <p:extLst>
      <p:ext uri="{BB962C8B-B14F-4D97-AF65-F5344CB8AC3E}">
        <p14:creationId xmlns:p14="http://schemas.microsoft.com/office/powerpoint/2010/main" val="24409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a:t>
            </a:fld>
            <a:endParaRPr lang="en-US"/>
          </a:p>
        </p:txBody>
      </p:sp>
    </p:spTree>
    <p:extLst>
      <p:ext uri="{BB962C8B-B14F-4D97-AF65-F5344CB8AC3E}">
        <p14:creationId xmlns:p14="http://schemas.microsoft.com/office/powerpoint/2010/main" val="3022310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40</a:t>
            </a:fld>
            <a:endParaRPr lang="en-US"/>
          </a:p>
        </p:txBody>
      </p:sp>
    </p:spTree>
    <p:extLst>
      <p:ext uri="{BB962C8B-B14F-4D97-AF65-F5344CB8AC3E}">
        <p14:creationId xmlns:p14="http://schemas.microsoft.com/office/powerpoint/2010/main" val="2898859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41</a:t>
            </a:fld>
            <a:endParaRPr lang="en-US"/>
          </a:p>
        </p:txBody>
      </p:sp>
    </p:spTree>
    <p:extLst>
      <p:ext uri="{BB962C8B-B14F-4D97-AF65-F5344CB8AC3E}">
        <p14:creationId xmlns:p14="http://schemas.microsoft.com/office/powerpoint/2010/main" val="419086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42</a:t>
            </a:fld>
            <a:endParaRPr lang="en-US"/>
          </a:p>
        </p:txBody>
      </p:sp>
    </p:spTree>
    <p:extLst>
      <p:ext uri="{BB962C8B-B14F-4D97-AF65-F5344CB8AC3E}">
        <p14:creationId xmlns:p14="http://schemas.microsoft.com/office/powerpoint/2010/main" val="4190865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43</a:t>
            </a:fld>
            <a:endParaRPr lang="en-US"/>
          </a:p>
        </p:txBody>
      </p:sp>
    </p:spTree>
    <p:extLst>
      <p:ext uri="{BB962C8B-B14F-4D97-AF65-F5344CB8AC3E}">
        <p14:creationId xmlns:p14="http://schemas.microsoft.com/office/powerpoint/2010/main" val="118974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44</a:t>
            </a:fld>
            <a:endParaRPr lang="en-US"/>
          </a:p>
        </p:txBody>
      </p:sp>
    </p:spTree>
    <p:extLst>
      <p:ext uri="{BB962C8B-B14F-4D97-AF65-F5344CB8AC3E}">
        <p14:creationId xmlns:p14="http://schemas.microsoft.com/office/powerpoint/2010/main" val="1414513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45</a:t>
            </a:fld>
            <a:endParaRPr lang="en-US"/>
          </a:p>
        </p:txBody>
      </p:sp>
    </p:spTree>
    <p:extLst>
      <p:ext uri="{BB962C8B-B14F-4D97-AF65-F5344CB8AC3E}">
        <p14:creationId xmlns:p14="http://schemas.microsoft.com/office/powerpoint/2010/main" val="1047001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46</a:t>
            </a:fld>
            <a:endParaRPr lang="en-US"/>
          </a:p>
        </p:txBody>
      </p:sp>
    </p:spTree>
    <p:extLst>
      <p:ext uri="{BB962C8B-B14F-4D97-AF65-F5344CB8AC3E}">
        <p14:creationId xmlns:p14="http://schemas.microsoft.com/office/powerpoint/2010/main" val="3744355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47</a:t>
            </a:fld>
            <a:endParaRPr lang="en-US"/>
          </a:p>
        </p:txBody>
      </p:sp>
    </p:spTree>
    <p:extLst>
      <p:ext uri="{BB962C8B-B14F-4D97-AF65-F5344CB8AC3E}">
        <p14:creationId xmlns:p14="http://schemas.microsoft.com/office/powerpoint/2010/main" val="1508082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48</a:t>
            </a:fld>
            <a:endParaRPr lang="en-US"/>
          </a:p>
        </p:txBody>
      </p:sp>
    </p:spTree>
    <p:extLst>
      <p:ext uri="{BB962C8B-B14F-4D97-AF65-F5344CB8AC3E}">
        <p14:creationId xmlns:p14="http://schemas.microsoft.com/office/powerpoint/2010/main" val="1887433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49</a:t>
            </a:fld>
            <a:endParaRPr lang="en-US"/>
          </a:p>
        </p:txBody>
      </p:sp>
    </p:spTree>
    <p:extLst>
      <p:ext uri="{BB962C8B-B14F-4D97-AF65-F5344CB8AC3E}">
        <p14:creationId xmlns:p14="http://schemas.microsoft.com/office/powerpoint/2010/main" val="55164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a:t>
            </a:fld>
            <a:endParaRPr lang="en-US"/>
          </a:p>
        </p:txBody>
      </p:sp>
    </p:spTree>
    <p:extLst>
      <p:ext uri="{BB962C8B-B14F-4D97-AF65-F5344CB8AC3E}">
        <p14:creationId xmlns:p14="http://schemas.microsoft.com/office/powerpoint/2010/main" val="4239793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50</a:t>
            </a:fld>
            <a:endParaRPr lang="en-US"/>
          </a:p>
        </p:txBody>
      </p:sp>
    </p:spTree>
    <p:extLst>
      <p:ext uri="{BB962C8B-B14F-4D97-AF65-F5344CB8AC3E}">
        <p14:creationId xmlns:p14="http://schemas.microsoft.com/office/powerpoint/2010/main" val="36560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51</a:t>
            </a:fld>
            <a:endParaRPr lang="en-US"/>
          </a:p>
        </p:txBody>
      </p:sp>
    </p:spTree>
    <p:extLst>
      <p:ext uri="{BB962C8B-B14F-4D97-AF65-F5344CB8AC3E}">
        <p14:creationId xmlns:p14="http://schemas.microsoft.com/office/powerpoint/2010/main" val="2846991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52</a:t>
            </a:fld>
            <a:endParaRPr lang="en-US"/>
          </a:p>
        </p:txBody>
      </p:sp>
    </p:spTree>
    <p:extLst>
      <p:ext uri="{BB962C8B-B14F-4D97-AF65-F5344CB8AC3E}">
        <p14:creationId xmlns:p14="http://schemas.microsoft.com/office/powerpoint/2010/main" val="3178196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53</a:t>
            </a:fld>
            <a:endParaRPr lang="en-US"/>
          </a:p>
        </p:txBody>
      </p:sp>
    </p:spTree>
    <p:extLst>
      <p:ext uri="{BB962C8B-B14F-4D97-AF65-F5344CB8AC3E}">
        <p14:creationId xmlns:p14="http://schemas.microsoft.com/office/powerpoint/2010/main" val="2962870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54</a:t>
            </a:fld>
            <a:endParaRPr lang="en-US"/>
          </a:p>
        </p:txBody>
      </p:sp>
    </p:spTree>
    <p:extLst>
      <p:ext uri="{BB962C8B-B14F-4D97-AF65-F5344CB8AC3E}">
        <p14:creationId xmlns:p14="http://schemas.microsoft.com/office/powerpoint/2010/main" val="3288571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55</a:t>
            </a:fld>
            <a:endParaRPr lang="en-US"/>
          </a:p>
        </p:txBody>
      </p:sp>
    </p:spTree>
    <p:extLst>
      <p:ext uri="{BB962C8B-B14F-4D97-AF65-F5344CB8AC3E}">
        <p14:creationId xmlns:p14="http://schemas.microsoft.com/office/powerpoint/2010/main" val="4526792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56</a:t>
            </a:fld>
            <a:endParaRPr lang="en-US"/>
          </a:p>
        </p:txBody>
      </p:sp>
    </p:spTree>
    <p:extLst>
      <p:ext uri="{BB962C8B-B14F-4D97-AF65-F5344CB8AC3E}">
        <p14:creationId xmlns:p14="http://schemas.microsoft.com/office/powerpoint/2010/main" val="4253361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57</a:t>
            </a:fld>
            <a:endParaRPr lang="en-US"/>
          </a:p>
        </p:txBody>
      </p:sp>
    </p:spTree>
    <p:extLst>
      <p:ext uri="{BB962C8B-B14F-4D97-AF65-F5344CB8AC3E}">
        <p14:creationId xmlns:p14="http://schemas.microsoft.com/office/powerpoint/2010/main" val="1106250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58</a:t>
            </a:fld>
            <a:endParaRPr lang="en-US"/>
          </a:p>
        </p:txBody>
      </p:sp>
    </p:spTree>
    <p:extLst>
      <p:ext uri="{BB962C8B-B14F-4D97-AF65-F5344CB8AC3E}">
        <p14:creationId xmlns:p14="http://schemas.microsoft.com/office/powerpoint/2010/main" val="622987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59</a:t>
            </a:fld>
            <a:endParaRPr lang="en-US"/>
          </a:p>
        </p:txBody>
      </p:sp>
    </p:spTree>
    <p:extLst>
      <p:ext uri="{BB962C8B-B14F-4D97-AF65-F5344CB8AC3E}">
        <p14:creationId xmlns:p14="http://schemas.microsoft.com/office/powerpoint/2010/main" val="362004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a:t>
            </a:fld>
            <a:endParaRPr lang="en-US"/>
          </a:p>
        </p:txBody>
      </p:sp>
    </p:spTree>
    <p:extLst>
      <p:ext uri="{BB962C8B-B14F-4D97-AF65-F5344CB8AC3E}">
        <p14:creationId xmlns:p14="http://schemas.microsoft.com/office/powerpoint/2010/main" val="28736882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60</a:t>
            </a:fld>
            <a:endParaRPr lang="en-US"/>
          </a:p>
        </p:txBody>
      </p:sp>
    </p:spTree>
    <p:extLst>
      <p:ext uri="{BB962C8B-B14F-4D97-AF65-F5344CB8AC3E}">
        <p14:creationId xmlns:p14="http://schemas.microsoft.com/office/powerpoint/2010/main" val="3791653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61</a:t>
            </a:fld>
            <a:endParaRPr lang="en-US"/>
          </a:p>
        </p:txBody>
      </p:sp>
    </p:spTree>
    <p:extLst>
      <p:ext uri="{BB962C8B-B14F-4D97-AF65-F5344CB8AC3E}">
        <p14:creationId xmlns:p14="http://schemas.microsoft.com/office/powerpoint/2010/main" val="23111401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62</a:t>
            </a:fld>
            <a:endParaRPr lang="en-US"/>
          </a:p>
        </p:txBody>
      </p:sp>
    </p:spTree>
    <p:extLst>
      <p:ext uri="{BB962C8B-B14F-4D97-AF65-F5344CB8AC3E}">
        <p14:creationId xmlns:p14="http://schemas.microsoft.com/office/powerpoint/2010/main" val="1362869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63</a:t>
            </a:fld>
            <a:endParaRPr lang="en-US"/>
          </a:p>
        </p:txBody>
      </p:sp>
    </p:spTree>
    <p:extLst>
      <p:ext uri="{BB962C8B-B14F-4D97-AF65-F5344CB8AC3E}">
        <p14:creationId xmlns:p14="http://schemas.microsoft.com/office/powerpoint/2010/main" val="14793490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64</a:t>
            </a:fld>
            <a:endParaRPr lang="en-US"/>
          </a:p>
        </p:txBody>
      </p:sp>
    </p:spTree>
    <p:extLst>
      <p:ext uri="{BB962C8B-B14F-4D97-AF65-F5344CB8AC3E}">
        <p14:creationId xmlns:p14="http://schemas.microsoft.com/office/powerpoint/2010/main" val="3872614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65</a:t>
            </a:fld>
            <a:endParaRPr lang="en-US"/>
          </a:p>
        </p:txBody>
      </p:sp>
    </p:spTree>
    <p:extLst>
      <p:ext uri="{BB962C8B-B14F-4D97-AF65-F5344CB8AC3E}">
        <p14:creationId xmlns:p14="http://schemas.microsoft.com/office/powerpoint/2010/main" val="3220912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66</a:t>
            </a:fld>
            <a:endParaRPr lang="en-US"/>
          </a:p>
        </p:txBody>
      </p:sp>
    </p:spTree>
    <p:extLst>
      <p:ext uri="{BB962C8B-B14F-4D97-AF65-F5344CB8AC3E}">
        <p14:creationId xmlns:p14="http://schemas.microsoft.com/office/powerpoint/2010/main" val="3884007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67</a:t>
            </a:fld>
            <a:endParaRPr lang="en-US"/>
          </a:p>
        </p:txBody>
      </p:sp>
    </p:spTree>
    <p:extLst>
      <p:ext uri="{BB962C8B-B14F-4D97-AF65-F5344CB8AC3E}">
        <p14:creationId xmlns:p14="http://schemas.microsoft.com/office/powerpoint/2010/main" val="10527633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68</a:t>
            </a:fld>
            <a:endParaRPr lang="en-US"/>
          </a:p>
        </p:txBody>
      </p:sp>
    </p:spTree>
    <p:extLst>
      <p:ext uri="{BB962C8B-B14F-4D97-AF65-F5344CB8AC3E}">
        <p14:creationId xmlns:p14="http://schemas.microsoft.com/office/powerpoint/2010/main" val="34703460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69</a:t>
            </a:fld>
            <a:endParaRPr lang="en-US"/>
          </a:p>
        </p:txBody>
      </p:sp>
    </p:spTree>
    <p:extLst>
      <p:ext uri="{BB962C8B-B14F-4D97-AF65-F5344CB8AC3E}">
        <p14:creationId xmlns:p14="http://schemas.microsoft.com/office/powerpoint/2010/main" val="315837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a:t>
            </a:fld>
            <a:endParaRPr lang="en-US"/>
          </a:p>
        </p:txBody>
      </p:sp>
    </p:spTree>
    <p:extLst>
      <p:ext uri="{BB962C8B-B14F-4D97-AF65-F5344CB8AC3E}">
        <p14:creationId xmlns:p14="http://schemas.microsoft.com/office/powerpoint/2010/main" val="27311738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70</a:t>
            </a:fld>
            <a:endParaRPr lang="en-US"/>
          </a:p>
        </p:txBody>
      </p:sp>
    </p:spTree>
    <p:extLst>
      <p:ext uri="{BB962C8B-B14F-4D97-AF65-F5344CB8AC3E}">
        <p14:creationId xmlns:p14="http://schemas.microsoft.com/office/powerpoint/2010/main" val="653097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71</a:t>
            </a:fld>
            <a:endParaRPr lang="en-US"/>
          </a:p>
        </p:txBody>
      </p:sp>
    </p:spTree>
    <p:extLst>
      <p:ext uri="{BB962C8B-B14F-4D97-AF65-F5344CB8AC3E}">
        <p14:creationId xmlns:p14="http://schemas.microsoft.com/office/powerpoint/2010/main" val="19985469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72</a:t>
            </a:fld>
            <a:endParaRPr lang="en-US"/>
          </a:p>
        </p:txBody>
      </p:sp>
    </p:spTree>
    <p:extLst>
      <p:ext uri="{BB962C8B-B14F-4D97-AF65-F5344CB8AC3E}">
        <p14:creationId xmlns:p14="http://schemas.microsoft.com/office/powerpoint/2010/main" val="15043625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73</a:t>
            </a:fld>
            <a:endParaRPr lang="en-US"/>
          </a:p>
        </p:txBody>
      </p:sp>
    </p:spTree>
    <p:extLst>
      <p:ext uri="{BB962C8B-B14F-4D97-AF65-F5344CB8AC3E}">
        <p14:creationId xmlns:p14="http://schemas.microsoft.com/office/powerpoint/2010/main" val="1527277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74</a:t>
            </a:fld>
            <a:endParaRPr lang="en-US"/>
          </a:p>
        </p:txBody>
      </p:sp>
    </p:spTree>
    <p:extLst>
      <p:ext uri="{BB962C8B-B14F-4D97-AF65-F5344CB8AC3E}">
        <p14:creationId xmlns:p14="http://schemas.microsoft.com/office/powerpoint/2010/main" val="3634339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75</a:t>
            </a:fld>
            <a:endParaRPr lang="en-US"/>
          </a:p>
        </p:txBody>
      </p:sp>
    </p:spTree>
    <p:extLst>
      <p:ext uri="{BB962C8B-B14F-4D97-AF65-F5344CB8AC3E}">
        <p14:creationId xmlns:p14="http://schemas.microsoft.com/office/powerpoint/2010/main" val="3380785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76</a:t>
            </a:fld>
            <a:endParaRPr lang="en-US"/>
          </a:p>
        </p:txBody>
      </p:sp>
    </p:spTree>
    <p:extLst>
      <p:ext uri="{BB962C8B-B14F-4D97-AF65-F5344CB8AC3E}">
        <p14:creationId xmlns:p14="http://schemas.microsoft.com/office/powerpoint/2010/main" val="32229559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77</a:t>
            </a:fld>
            <a:endParaRPr lang="en-US"/>
          </a:p>
        </p:txBody>
      </p:sp>
    </p:spTree>
    <p:extLst>
      <p:ext uri="{BB962C8B-B14F-4D97-AF65-F5344CB8AC3E}">
        <p14:creationId xmlns:p14="http://schemas.microsoft.com/office/powerpoint/2010/main" val="1529949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78</a:t>
            </a:fld>
            <a:endParaRPr lang="en-US"/>
          </a:p>
        </p:txBody>
      </p:sp>
    </p:spTree>
    <p:extLst>
      <p:ext uri="{BB962C8B-B14F-4D97-AF65-F5344CB8AC3E}">
        <p14:creationId xmlns:p14="http://schemas.microsoft.com/office/powerpoint/2010/main" val="3768588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79</a:t>
            </a:fld>
            <a:endParaRPr lang="en-US"/>
          </a:p>
        </p:txBody>
      </p:sp>
    </p:spTree>
    <p:extLst>
      <p:ext uri="{BB962C8B-B14F-4D97-AF65-F5344CB8AC3E}">
        <p14:creationId xmlns:p14="http://schemas.microsoft.com/office/powerpoint/2010/main" val="54597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a:t>
            </a:fld>
            <a:endParaRPr lang="en-US"/>
          </a:p>
        </p:txBody>
      </p:sp>
    </p:spTree>
    <p:extLst>
      <p:ext uri="{BB962C8B-B14F-4D97-AF65-F5344CB8AC3E}">
        <p14:creationId xmlns:p14="http://schemas.microsoft.com/office/powerpoint/2010/main" val="1834788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80</a:t>
            </a:fld>
            <a:endParaRPr lang="en-US"/>
          </a:p>
        </p:txBody>
      </p:sp>
    </p:spTree>
    <p:extLst>
      <p:ext uri="{BB962C8B-B14F-4D97-AF65-F5344CB8AC3E}">
        <p14:creationId xmlns:p14="http://schemas.microsoft.com/office/powerpoint/2010/main" val="3857068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81</a:t>
            </a:fld>
            <a:endParaRPr lang="en-US"/>
          </a:p>
        </p:txBody>
      </p:sp>
    </p:spTree>
    <p:extLst>
      <p:ext uri="{BB962C8B-B14F-4D97-AF65-F5344CB8AC3E}">
        <p14:creationId xmlns:p14="http://schemas.microsoft.com/office/powerpoint/2010/main" val="32919355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82</a:t>
            </a:fld>
            <a:endParaRPr lang="en-US"/>
          </a:p>
        </p:txBody>
      </p:sp>
    </p:spTree>
    <p:extLst>
      <p:ext uri="{BB962C8B-B14F-4D97-AF65-F5344CB8AC3E}">
        <p14:creationId xmlns:p14="http://schemas.microsoft.com/office/powerpoint/2010/main" val="30620551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83</a:t>
            </a:fld>
            <a:endParaRPr lang="en-US"/>
          </a:p>
        </p:txBody>
      </p:sp>
    </p:spTree>
    <p:extLst>
      <p:ext uri="{BB962C8B-B14F-4D97-AF65-F5344CB8AC3E}">
        <p14:creationId xmlns:p14="http://schemas.microsoft.com/office/powerpoint/2010/main" val="35471648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84</a:t>
            </a:fld>
            <a:endParaRPr lang="en-US"/>
          </a:p>
        </p:txBody>
      </p:sp>
    </p:spTree>
    <p:extLst>
      <p:ext uri="{BB962C8B-B14F-4D97-AF65-F5344CB8AC3E}">
        <p14:creationId xmlns:p14="http://schemas.microsoft.com/office/powerpoint/2010/main" val="1147077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85</a:t>
            </a:fld>
            <a:endParaRPr lang="en-US"/>
          </a:p>
        </p:txBody>
      </p:sp>
    </p:spTree>
    <p:extLst>
      <p:ext uri="{BB962C8B-B14F-4D97-AF65-F5344CB8AC3E}">
        <p14:creationId xmlns:p14="http://schemas.microsoft.com/office/powerpoint/2010/main" val="11639062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86</a:t>
            </a:fld>
            <a:endParaRPr lang="en-US"/>
          </a:p>
        </p:txBody>
      </p:sp>
    </p:spTree>
    <p:extLst>
      <p:ext uri="{BB962C8B-B14F-4D97-AF65-F5344CB8AC3E}">
        <p14:creationId xmlns:p14="http://schemas.microsoft.com/office/powerpoint/2010/main" val="1004403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87</a:t>
            </a:fld>
            <a:endParaRPr lang="en-US"/>
          </a:p>
        </p:txBody>
      </p:sp>
    </p:spTree>
    <p:extLst>
      <p:ext uri="{BB962C8B-B14F-4D97-AF65-F5344CB8AC3E}">
        <p14:creationId xmlns:p14="http://schemas.microsoft.com/office/powerpoint/2010/main" val="24362442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88</a:t>
            </a:fld>
            <a:endParaRPr lang="en-US"/>
          </a:p>
        </p:txBody>
      </p:sp>
    </p:spTree>
    <p:extLst>
      <p:ext uri="{BB962C8B-B14F-4D97-AF65-F5344CB8AC3E}">
        <p14:creationId xmlns:p14="http://schemas.microsoft.com/office/powerpoint/2010/main" val="19842405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89</a:t>
            </a:fld>
            <a:endParaRPr lang="en-US"/>
          </a:p>
        </p:txBody>
      </p:sp>
    </p:spTree>
    <p:extLst>
      <p:ext uri="{BB962C8B-B14F-4D97-AF65-F5344CB8AC3E}">
        <p14:creationId xmlns:p14="http://schemas.microsoft.com/office/powerpoint/2010/main" val="90269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a:t>
            </a:fld>
            <a:endParaRPr lang="en-US"/>
          </a:p>
        </p:txBody>
      </p:sp>
    </p:spTree>
    <p:extLst>
      <p:ext uri="{BB962C8B-B14F-4D97-AF65-F5344CB8AC3E}">
        <p14:creationId xmlns:p14="http://schemas.microsoft.com/office/powerpoint/2010/main" val="18469934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90</a:t>
            </a:fld>
            <a:endParaRPr lang="en-US"/>
          </a:p>
        </p:txBody>
      </p:sp>
    </p:spTree>
    <p:extLst>
      <p:ext uri="{BB962C8B-B14F-4D97-AF65-F5344CB8AC3E}">
        <p14:creationId xmlns:p14="http://schemas.microsoft.com/office/powerpoint/2010/main" val="38578134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91</a:t>
            </a:fld>
            <a:endParaRPr lang="en-US"/>
          </a:p>
        </p:txBody>
      </p:sp>
    </p:spTree>
    <p:extLst>
      <p:ext uri="{BB962C8B-B14F-4D97-AF65-F5344CB8AC3E}">
        <p14:creationId xmlns:p14="http://schemas.microsoft.com/office/powerpoint/2010/main" val="17623957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92</a:t>
            </a:fld>
            <a:endParaRPr lang="en-US"/>
          </a:p>
        </p:txBody>
      </p:sp>
    </p:spTree>
    <p:extLst>
      <p:ext uri="{BB962C8B-B14F-4D97-AF65-F5344CB8AC3E}">
        <p14:creationId xmlns:p14="http://schemas.microsoft.com/office/powerpoint/2010/main" val="42455516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93</a:t>
            </a:fld>
            <a:endParaRPr lang="en-US"/>
          </a:p>
        </p:txBody>
      </p:sp>
    </p:spTree>
    <p:extLst>
      <p:ext uri="{BB962C8B-B14F-4D97-AF65-F5344CB8AC3E}">
        <p14:creationId xmlns:p14="http://schemas.microsoft.com/office/powerpoint/2010/main" val="30679224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94</a:t>
            </a:fld>
            <a:endParaRPr lang="en-US"/>
          </a:p>
        </p:txBody>
      </p:sp>
    </p:spTree>
    <p:extLst>
      <p:ext uri="{BB962C8B-B14F-4D97-AF65-F5344CB8AC3E}">
        <p14:creationId xmlns:p14="http://schemas.microsoft.com/office/powerpoint/2010/main" val="4600824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95</a:t>
            </a:fld>
            <a:endParaRPr lang="en-US"/>
          </a:p>
        </p:txBody>
      </p:sp>
    </p:spTree>
    <p:extLst>
      <p:ext uri="{BB962C8B-B14F-4D97-AF65-F5344CB8AC3E}">
        <p14:creationId xmlns:p14="http://schemas.microsoft.com/office/powerpoint/2010/main" val="12621753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96</a:t>
            </a:fld>
            <a:endParaRPr lang="en-US"/>
          </a:p>
        </p:txBody>
      </p:sp>
    </p:spTree>
    <p:extLst>
      <p:ext uri="{BB962C8B-B14F-4D97-AF65-F5344CB8AC3E}">
        <p14:creationId xmlns:p14="http://schemas.microsoft.com/office/powerpoint/2010/main" val="5663066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97</a:t>
            </a:fld>
            <a:endParaRPr lang="en-US"/>
          </a:p>
        </p:txBody>
      </p:sp>
    </p:spTree>
    <p:extLst>
      <p:ext uri="{BB962C8B-B14F-4D97-AF65-F5344CB8AC3E}">
        <p14:creationId xmlns:p14="http://schemas.microsoft.com/office/powerpoint/2010/main" val="40244783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98</a:t>
            </a:fld>
            <a:endParaRPr lang="en-US"/>
          </a:p>
        </p:txBody>
      </p:sp>
    </p:spTree>
    <p:extLst>
      <p:ext uri="{BB962C8B-B14F-4D97-AF65-F5344CB8AC3E}">
        <p14:creationId xmlns:p14="http://schemas.microsoft.com/office/powerpoint/2010/main" val="41515694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99</a:t>
            </a:fld>
            <a:endParaRPr lang="en-US"/>
          </a:p>
        </p:txBody>
      </p:sp>
    </p:spTree>
    <p:extLst>
      <p:ext uri="{BB962C8B-B14F-4D97-AF65-F5344CB8AC3E}">
        <p14:creationId xmlns:p14="http://schemas.microsoft.com/office/powerpoint/2010/main" val="33632316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6.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7.xml"/><Relationship Id="rId9"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91440" y="1463040"/>
            <a:ext cx="3566160" cy="533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39" y="91440"/>
            <a:ext cx="896112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 y="91440"/>
            <a:ext cx="8961120" cy="1280160"/>
          </a:xfrm>
          <a:ln>
            <a:noFill/>
          </a:ln>
        </p:spPr>
        <p:txBody>
          <a:bodyPr/>
          <a:lstStyle>
            <a:lvl1pPr>
              <a:defRPr>
                <a:ln>
                  <a:noFill/>
                </a:ln>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599" y="1905000"/>
            <a:ext cx="3047098" cy="4572000"/>
          </a:xfrm>
        </p:spPr>
        <p:txBody>
          <a:bodyPr anchor="ctr" anchorCtr="0"/>
          <a:lstStyle>
            <a:lvl1pPr marL="0" indent="0" algn="ctr">
              <a:buNone/>
              <a:defRPr b="1">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8" name="Picture 17"/>
          <p:cNvPicPr>
            <a:picLocks noChangeAspect="1"/>
          </p:cNvPicPr>
          <p:nvPr userDrawn="1">
            <p:custDataLst>
              <p:tags r:id="rId1"/>
            </p:custDataLst>
          </p:nvPr>
        </p:nvPicPr>
        <p:blipFill>
          <a:blip r:embed="rId4" cstate="print"/>
          <a:stretch>
            <a:fillRect/>
          </a:stretch>
        </p:blipFill>
        <p:spPr>
          <a:xfrm>
            <a:off x="3276600" y="1746504"/>
            <a:ext cx="912687" cy="1188720"/>
          </a:xfrm>
          <a:prstGeom prst="rect">
            <a:avLst/>
          </a:prstGeom>
          <a:noFill/>
          <a:ln w="28575">
            <a:solidFill>
              <a:schemeClr val="bg1"/>
            </a:solidFill>
          </a:ln>
        </p:spPr>
      </p:pic>
      <p:grpSp>
        <p:nvGrpSpPr>
          <p:cNvPr id="15" name="Group 14"/>
          <p:cNvGrpSpPr/>
          <p:nvPr userDrawn="1">
            <p:custDataLst>
              <p:tags r:id="rId2"/>
            </p:custDataLst>
          </p:nvPr>
        </p:nvGrpSpPr>
        <p:grpSpPr>
          <a:xfrm>
            <a:off x="3289819" y="1463040"/>
            <a:ext cx="5763248" cy="5334000"/>
            <a:chOff x="3289819" y="1463040"/>
            <a:chExt cx="5763248" cy="5334000"/>
          </a:xfrm>
        </p:grpSpPr>
        <p:pic>
          <p:nvPicPr>
            <p:cNvPr id="16" name="Picture 15"/>
            <p:cNvPicPr>
              <a:picLocks noChangeAspect="1"/>
            </p:cNvPicPr>
            <p:nvPr userDrawn="1"/>
          </p:nvPicPr>
          <p:blipFill rotWithShape="1">
            <a:blip r:embed="rId5"/>
            <a:srcRect l="7132" r="7132"/>
            <a:stretch/>
          </p:blipFill>
          <p:spPr>
            <a:xfrm>
              <a:off x="3730210" y="1463040"/>
              <a:ext cx="2606040" cy="2606040"/>
            </a:xfrm>
            <a:prstGeom prst="rect">
              <a:avLst/>
            </a:prstGeom>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27877" t="13166" r="27374" b="27167"/>
            <a:stretch/>
          </p:blipFill>
          <p:spPr>
            <a:xfrm>
              <a:off x="3733778" y="4191000"/>
              <a:ext cx="2606040" cy="2606040"/>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val="0"/>
                </a:ext>
              </a:extLst>
            </a:blip>
            <a:srcRect l="12500" r="12500"/>
            <a:stretch/>
          </p:blipFill>
          <p:spPr>
            <a:xfrm>
              <a:off x="6447027" y="4191000"/>
              <a:ext cx="2606040" cy="2606040"/>
            </a:xfrm>
            <a:prstGeom prst="rect">
              <a:avLst/>
            </a:prstGeom>
          </p:spPr>
        </p:pic>
        <p:pic>
          <p:nvPicPr>
            <p:cNvPr id="22" name="Picture 21"/>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75" t="25335" r="20125" b="6667"/>
            <a:stretch/>
          </p:blipFill>
          <p:spPr>
            <a:xfrm>
              <a:off x="6446519" y="1474915"/>
              <a:ext cx="2606040" cy="2606040"/>
            </a:xfrm>
            <a:prstGeom prst="rect">
              <a:avLst/>
            </a:prstGeom>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2717" t="9104" r="8197" b="12428"/>
            <a:stretch/>
          </p:blipFill>
          <p:spPr>
            <a:xfrm>
              <a:off x="3289819" y="1736054"/>
              <a:ext cx="898566" cy="1188720"/>
            </a:xfrm>
            <a:prstGeom prst="rect">
              <a:avLst/>
            </a:prstGeom>
            <a:noFill/>
            <a:ln w="28575">
              <a:solidFill>
                <a:schemeClr val="bg1"/>
              </a:solidFill>
            </a:ln>
          </p:spPr>
        </p:pic>
        <p:pic>
          <p:nvPicPr>
            <p:cNvPr id="9" name="Picture 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441" t="10667" r="12577" b="7532"/>
            <a:stretch/>
          </p:blipFill>
          <p:spPr>
            <a:xfrm>
              <a:off x="3289819" y="3535680"/>
              <a:ext cx="915303" cy="1188720"/>
            </a:xfrm>
            <a:prstGeom prst="rect">
              <a:avLst/>
            </a:prstGeom>
            <a:ln w="28575">
              <a:solidFill>
                <a:schemeClr val="bg1"/>
              </a:solidFill>
            </a:ln>
          </p:spPr>
        </p:pic>
        <p:pic>
          <p:nvPicPr>
            <p:cNvPr id="10" name="Picture 9"/>
            <p:cNvPicPr>
              <a:picLocks noChangeAspect="1"/>
            </p:cNvPicPr>
            <p:nvPr userDrawn="1"/>
          </p:nvPicPr>
          <p:blipFill rotWithShape="1">
            <a:blip r:embed="rId11" cstate="print">
              <a:extLst>
                <a:ext uri="{28A0092B-C50C-407E-A947-70E740481C1C}">
                  <a14:useLocalDpi xmlns:a14="http://schemas.microsoft.com/office/drawing/2010/main" val="0"/>
                </a:ext>
              </a:extLst>
            </a:blip>
            <a:srcRect t="-857" b="3357"/>
            <a:stretch/>
          </p:blipFill>
          <p:spPr>
            <a:xfrm>
              <a:off x="3306556" y="5288279"/>
              <a:ext cx="914400" cy="1188721"/>
            </a:xfrm>
            <a:prstGeom prst="rect">
              <a:avLst/>
            </a:prstGeom>
            <a:ln w="28575">
              <a:solidFill>
                <a:schemeClr val="bg1"/>
              </a:solidFill>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5C9E1-6621-4182-8902-0F26D3A31514}" type="datetimeFigureOut">
              <a:rPr lang="en-US" smtClean="0"/>
              <a:t>12/30/2013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5C9E1-6621-4182-8902-0F26D3A31514}" type="datetimeFigureOut">
              <a:rPr lang="en-US" smtClean="0"/>
              <a:t>12/30/2013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6" name="Rectangle 15"/>
          <p:cNvSpPr/>
          <p:nvPr userDrawn="1"/>
        </p:nvSpPr>
        <p:spPr>
          <a:xfrm>
            <a:off x="91440" y="91440"/>
            <a:ext cx="8976360" cy="1097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a:xfrm>
            <a:off x="91440" y="91441"/>
            <a:ext cx="8976360" cy="824076"/>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433648"/>
            <a:ext cx="7620000" cy="52753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5" name="Rectangle 14"/>
          <p:cNvSpPr/>
          <p:nvPr userDrawn="1"/>
        </p:nvSpPr>
        <p:spPr>
          <a:xfrm>
            <a:off x="90972" y="1295400"/>
            <a:ext cx="1143000" cy="548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7" name="Picture 16"/>
          <p:cNvPicPr>
            <a:picLocks noChangeAspect="1"/>
          </p:cNvPicPr>
          <p:nvPr userDrawn="1">
            <p:custDataLst>
              <p:tags r:id="rId1"/>
            </p:custDataLst>
          </p:nvPr>
        </p:nvPicPr>
        <p:blipFill>
          <a:blip r:embed="rId6" cstate="print"/>
          <a:stretch>
            <a:fillRect/>
          </a:stretch>
        </p:blipFill>
        <p:spPr>
          <a:xfrm>
            <a:off x="7010420" y="838200"/>
            <a:ext cx="457180" cy="595449"/>
          </a:xfrm>
          <a:prstGeom prst="rect">
            <a:avLst/>
          </a:prstGeom>
          <a:noFill/>
          <a:ln w="28575">
            <a:solidFill>
              <a:schemeClr val="bg1"/>
            </a:solidFill>
          </a:ln>
        </p:spPr>
      </p:pic>
      <p:pic>
        <p:nvPicPr>
          <p:cNvPr id="18" name="Picture 17" descr="APS Pushbutton.JPG"/>
          <p:cNvPicPr>
            <a:picLocks noChangeAspect="1"/>
          </p:cNvPicPr>
          <p:nvPr userDrawn="1">
            <p:custDataLst>
              <p:tags r:id="rId2"/>
            </p:custDataLst>
          </p:nvPr>
        </p:nvPicPr>
        <p:blipFill rotWithShape="1">
          <a:blip r:embed="rId7" cstate="print"/>
          <a:srcRect l="22392" t="26419" r="19348" b="16782"/>
          <a:stretch/>
        </p:blipFill>
        <p:spPr bwMode="auto">
          <a:xfrm>
            <a:off x="7696200" y="839316"/>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9" name="Picture 18" descr="Cabinet Type 1 Mount.JPG"/>
          <p:cNvPicPr>
            <a:picLocks noChangeAspect="1"/>
          </p:cNvPicPr>
          <p:nvPr userDrawn="1">
            <p:custDataLst>
              <p:tags r:id="rId3"/>
            </p:custDataLst>
          </p:nvPr>
        </p:nvPicPr>
        <p:blipFill rotWithShape="1">
          <a:blip r:embed="rId8" cstate="print"/>
          <a:srcRect l="18430" t="26606" r="33493" b="26441"/>
          <a:stretch/>
        </p:blipFill>
        <p:spPr bwMode="auto">
          <a:xfrm>
            <a:off x="8382000" y="839316"/>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21" name="Picture 2" descr="C:\01Projects\PennDOT\Admin (General)\Media Kit\2008PennDOTLogoColor.jpg"/>
          <p:cNvPicPr>
            <a:picLocks noChangeAspect="1" noChangeArrowheads="1"/>
          </p:cNvPicPr>
          <p:nvPr userDrawn="1">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58314" y="6456609"/>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228600" y="228600"/>
            <a:ext cx="8686800" cy="1136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0" name="Rectangle 9"/>
          <p:cNvSpPr/>
          <p:nvPr userDrawn="1"/>
        </p:nvSpPr>
        <p:spPr>
          <a:xfrm>
            <a:off x="228600" y="1447800"/>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2" name="Picture 11"/>
          <p:cNvPicPr>
            <a:picLocks noChangeAspect="1"/>
          </p:cNvPicPr>
          <p:nvPr userDrawn="1"/>
        </p:nvPicPr>
        <p:blipFill>
          <a:blip r:embed="rId2" cstate="print"/>
          <a:stretch>
            <a:fillRect/>
          </a:stretch>
        </p:blipFill>
        <p:spPr>
          <a:xfrm>
            <a:off x="6858020" y="1067207"/>
            <a:ext cx="457180" cy="595449"/>
          </a:xfrm>
          <a:prstGeom prst="rect">
            <a:avLst/>
          </a:prstGeom>
          <a:noFill/>
          <a:ln w="28575">
            <a:solidFill>
              <a:schemeClr val="bg1"/>
            </a:solidFill>
          </a:ln>
        </p:spPr>
      </p:pic>
      <p:pic>
        <p:nvPicPr>
          <p:cNvPr id="13" name="Picture 12" descr="APS Pushbutton.JPG"/>
          <p:cNvPicPr>
            <a:picLocks noChangeAspect="1"/>
          </p:cNvPicPr>
          <p:nvPr userDrawn="1"/>
        </p:nvPicPr>
        <p:blipFill rotWithShape="1">
          <a:blip r:embed="rId3" cstate="print"/>
          <a:srcRect l="22392" t="26419" r="19348" b="16782"/>
          <a:stretch/>
        </p:blipFill>
        <p:spPr bwMode="auto">
          <a:xfrm>
            <a:off x="7543800" y="1068323"/>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4" name="Picture 13" descr="Cabinet Type 1 Mount.JPG"/>
          <p:cNvPicPr>
            <a:picLocks noChangeAspect="1"/>
          </p:cNvPicPr>
          <p:nvPr userDrawn="1"/>
        </p:nvPicPr>
        <p:blipFill rotWithShape="1">
          <a:blip r:embed="rId4" cstate="print"/>
          <a:srcRect l="18430" t="26606" r="33493" b="26441"/>
          <a:stretch/>
        </p:blipFill>
        <p:spPr bwMode="auto">
          <a:xfrm>
            <a:off x="8229600" y="1068323"/>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2"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1"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5C9E1-6621-4182-8902-0F26D3A31514}" type="datetimeFigureOut">
              <a:rPr lang="en-US" smtClean="0"/>
              <a:t>12/30/2013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76200" y="1459787"/>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Rectangle 7"/>
          <p:cNvSpPr/>
          <p:nvPr/>
        </p:nvSpPr>
        <p:spPr>
          <a:xfrm>
            <a:off x="76200" y="76200"/>
            <a:ext cx="8991600" cy="12887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Placeholder 1"/>
          <p:cNvSpPr>
            <a:spLocks noGrp="1"/>
          </p:cNvSpPr>
          <p:nvPr>
            <p:ph type="title"/>
          </p:nvPr>
        </p:nvSpPr>
        <p:spPr>
          <a:xfrm>
            <a:off x="76200" y="228600"/>
            <a:ext cx="8991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47800" y="1600200"/>
            <a:ext cx="7467600" cy="47279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E365C9E1-6621-4182-8902-0F26D3A31514}" type="datetimeFigureOut">
              <a:rPr lang="en-US" smtClean="0"/>
              <a:pPr/>
              <a:t>12/30/2013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9242A718-4B6A-426C-87B0-EDD8B353F2B9}" type="slidenum">
              <a:rPr lang="en-US" smtClean="0"/>
              <a:pPr/>
              <a:t>‹#›</a:t>
            </a:fld>
            <a:endParaRPr lang="en-US"/>
          </a:p>
        </p:txBody>
      </p:sp>
      <p:pic>
        <p:nvPicPr>
          <p:cNvPr id="13" name="Picture 12"/>
          <p:cNvPicPr>
            <a:picLocks noChangeAspect="1"/>
          </p:cNvPicPr>
          <p:nvPr/>
        </p:nvPicPr>
        <p:blipFill>
          <a:blip r:embed="rId17" cstate="print"/>
          <a:stretch>
            <a:fillRect/>
          </a:stretch>
        </p:blipFill>
        <p:spPr>
          <a:xfrm>
            <a:off x="7010420" y="1003608"/>
            <a:ext cx="457180" cy="595449"/>
          </a:xfrm>
          <a:prstGeom prst="rect">
            <a:avLst/>
          </a:prstGeom>
          <a:noFill/>
          <a:ln w="28575">
            <a:solidFill>
              <a:schemeClr val="bg1"/>
            </a:solidFill>
          </a:ln>
        </p:spPr>
      </p:pic>
      <p:pic>
        <p:nvPicPr>
          <p:cNvPr id="14" name="Picture 13" descr="APS Pushbutton.JPG"/>
          <p:cNvPicPr>
            <a:picLocks noChangeAspect="1"/>
          </p:cNvPicPr>
          <p:nvPr/>
        </p:nvPicPr>
        <p:blipFill rotWithShape="1">
          <a:blip r:embed="rId18" cstate="print"/>
          <a:srcRect l="22392" t="26419" r="19348" b="16782"/>
          <a:stretch/>
        </p:blipFill>
        <p:spPr bwMode="auto">
          <a:xfrm>
            <a:off x="7696200" y="1004724"/>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5" name="Picture 14" descr="Cabinet Type 1 Mount.JPG"/>
          <p:cNvPicPr>
            <a:picLocks noChangeAspect="1"/>
          </p:cNvPicPr>
          <p:nvPr/>
        </p:nvPicPr>
        <p:blipFill rotWithShape="1">
          <a:blip r:embed="rId19" cstate="print"/>
          <a:srcRect l="18430" t="26606" r="33493" b="26441"/>
          <a:stretch/>
        </p:blipFill>
        <p:spPr bwMode="auto">
          <a:xfrm>
            <a:off x="8382000" y="1004724"/>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5357" y="6326632"/>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85.emf"/><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image" Target="../media/image85.emf"/><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85.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86.pn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87.jpe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88.emf"/><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90.emf"/><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89.png"/><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91.emf"/><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tags" Target="../tags/tag208.xml"/><Relationship Id="rId7" Type="http://schemas.openxmlformats.org/officeDocument/2006/relationships/image" Target="../media/image92.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notesSlide" Target="../notesSlides/notesSlide118.xml"/><Relationship Id="rId5" Type="http://schemas.openxmlformats.org/officeDocument/2006/relationships/slideLayout" Target="../slideLayouts/slideLayout2.xml"/><Relationship Id="rId4" Type="http://schemas.openxmlformats.org/officeDocument/2006/relationships/tags" Target="../tags/tag209.xml"/><Relationship Id="rId9" Type="http://schemas.openxmlformats.org/officeDocument/2006/relationships/image" Target="../media/image9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20.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96.emf"/><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95.emf"/><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216.xml"/><Relationship Id="rId7" Type="http://schemas.openxmlformats.org/officeDocument/2006/relationships/image" Target="../media/image98.emf"/><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97.emf"/><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image" Target="../media/image99.png"/><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image" Target="../media/image100.jpeg"/><Relationship Id="rId4"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image" Target="../media/image101.emf"/><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102.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103.pn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image" Target="../media/image104.emf"/><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image" Target="../media/image105.png"/><Relationship Id="rId4"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21.png"/><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tags" Target="../tags/tag232.xml"/><Relationship Id="rId5" Type="http://schemas.openxmlformats.org/officeDocument/2006/relationships/image" Target="../media/image106.pn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234.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107.emf"/><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8.xml"/><Relationship Id="rId1" Type="http://schemas.openxmlformats.org/officeDocument/2006/relationships/tags" Target="../tags/tag237.xml"/><Relationship Id="rId5" Type="http://schemas.openxmlformats.org/officeDocument/2006/relationships/image" Target="../media/image108.pn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109.emf"/><Relationship Id="rId4"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4.xml"/><Relationship Id="rId1" Type="http://schemas.openxmlformats.org/officeDocument/2006/relationships/tags" Target="../tags/tag243.xml"/><Relationship Id="rId5" Type="http://schemas.openxmlformats.org/officeDocument/2006/relationships/image" Target="../media/image110.jpeg"/><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245.xml"/><Relationship Id="rId4" Type="http://schemas.openxmlformats.org/officeDocument/2006/relationships/hyperlink" Target="http://www.fhwa.dot.gov/publications/research/operations/its/06139/index.cfm" TargetMode="Externa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24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1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251.xml"/><Relationship Id="rId7" Type="http://schemas.openxmlformats.org/officeDocument/2006/relationships/image" Target="../media/image111.jp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notesSlide" Target="../notesSlides/notesSlide142.xml"/><Relationship Id="rId11" Type="http://schemas.openxmlformats.org/officeDocument/2006/relationships/image" Target="../media/image115.png"/><Relationship Id="rId5" Type="http://schemas.openxmlformats.org/officeDocument/2006/relationships/slideLayout" Target="../slideLayouts/slideLayout10.xml"/><Relationship Id="rId10" Type="http://schemas.openxmlformats.org/officeDocument/2006/relationships/image" Target="../media/image114.png"/><Relationship Id="rId4" Type="http://schemas.openxmlformats.org/officeDocument/2006/relationships/tags" Target="../tags/tag252.xml"/><Relationship Id="rId9" Type="http://schemas.openxmlformats.org/officeDocument/2006/relationships/image" Target="../media/image113.e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25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hyperlink" Target="http://www.dotdom1.state.pa.us/ecms/ecms_training_calendar.nsf" TargetMode="External"/></Relationships>
</file>

<file path=ppt/slides/_rels/slide15.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24.emf"/><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3.emf"/><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5.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27.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6.em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29.em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8.emf"/><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mp4"/><Relationship Id="rId7" Type="http://schemas.openxmlformats.org/officeDocument/2006/relationships/image" Target="../media/image30.gi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2.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34.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13" Type="http://schemas.openxmlformats.org/officeDocument/2006/relationships/image" Target="../media/image39.png"/><Relationship Id="rId3" Type="http://schemas.openxmlformats.org/officeDocument/2006/relationships/tags" Target="../tags/tag56.xml"/><Relationship Id="rId7" Type="http://schemas.openxmlformats.org/officeDocument/2006/relationships/slideLayout" Target="../slideLayouts/slideLayout2.xml"/><Relationship Id="rId12" Type="http://schemas.openxmlformats.org/officeDocument/2006/relationships/image" Target="../media/image38.em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37.emf"/><Relationship Id="rId5" Type="http://schemas.openxmlformats.org/officeDocument/2006/relationships/tags" Target="../tags/tag58.xml"/><Relationship Id="rId10" Type="http://schemas.openxmlformats.org/officeDocument/2006/relationships/image" Target="../media/image36.emf"/><Relationship Id="rId4" Type="http://schemas.openxmlformats.org/officeDocument/2006/relationships/tags" Target="../tags/tag57.xml"/><Relationship Id="rId9"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40.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4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4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43.e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4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45.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7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36.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47.png"/><Relationship Id="rId2" Type="http://schemas.openxmlformats.org/officeDocument/2006/relationships/tags" Target="../tags/tag78.xml"/><Relationship Id="rId1" Type="http://schemas.openxmlformats.org/officeDocument/2006/relationships/vmlDrawing" Target="../drawings/vmlDrawing2.vml"/><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3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82.xml"/><Relationship Id="rId7" Type="http://schemas.openxmlformats.org/officeDocument/2006/relationships/notesSlide" Target="../notesSlides/notesSlide37.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2.xml"/><Relationship Id="rId11" Type="http://schemas.openxmlformats.org/officeDocument/2006/relationships/image" Target="../media/image51.emf"/><Relationship Id="rId5" Type="http://schemas.openxmlformats.org/officeDocument/2006/relationships/tags" Target="../tags/tag84.xml"/><Relationship Id="rId10" Type="http://schemas.openxmlformats.org/officeDocument/2006/relationships/image" Target="../media/image50.emf"/><Relationship Id="rId4" Type="http://schemas.openxmlformats.org/officeDocument/2006/relationships/tags" Target="../tags/tag83.xml"/><Relationship Id="rId9"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52.emf"/><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53.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44.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55.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54.jpe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57.jpe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56.jpe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58.em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3.em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5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60.em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61.em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62.emf"/><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63.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64.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65.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66.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67.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tags" Target="../tags/tag19.xml"/><Relationship Id="rId7"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68.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69.emf"/><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70.emf"/><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71.emf"/><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72.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72.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74.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73.jpeg"/><Relationship Id="rId5" Type="http://schemas.openxmlformats.org/officeDocument/2006/relationships/notesSlide" Target="../notesSlides/notesSlide77.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75.emf"/><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7.emf"/><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76.emf"/><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77.jpe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78.emf"/><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90.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80.emf"/><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79.emf"/><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image" Target="../media/image81.emf"/><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control" Target="../activeX/activeX3.xml"/><Relationship Id="rId7" Type="http://schemas.openxmlformats.org/officeDocument/2006/relationships/image" Target="../media/image83.png"/><Relationship Id="rId2" Type="http://schemas.openxmlformats.org/officeDocument/2006/relationships/tags" Target="../tags/tag176.xml"/><Relationship Id="rId1" Type="http://schemas.openxmlformats.org/officeDocument/2006/relationships/vmlDrawing" Target="../drawings/vmlDrawing3.vml"/><Relationship Id="rId6" Type="http://schemas.openxmlformats.org/officeDocument/2006/relationships/notesSlide" Target="../notesSlides/notesSlide98.xml"/><Relationship Id="rId5" Type="http://schemas.openxmlformats.org/officeDocument/2006/relationships/slideLayout" Target="../slideLayouts/slideLayout2.xml"/><Relationship Id="rId4" Type="http://schemas.openxmlformats.org/officeDocument/2006/relationships/tags" Target="../tags/tag17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84.emf"/><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Traffic Signal Construction and Inspection in Pennsylvania</a:t>
            </a:r>
            <a:endParaRPr lang="en-US" sz="3600" dirty="0"/>
          </a:p>
        </p:txBody>
      </p:sp>
      <p:sp>
        <p:nvSpPr>
          <p:cNvPr id="3" name="Subtitle 2"/>
          <p:cNvSpPr>
            <a:spLocks noGrp="1"/>
          </p:cNvSpPr>
          <p:nvPr>
            <p:ph type="subTitle" idx="1"/>
          </p:nvPr>
        </p:nvSpPr>
        <p:spPr>
          <a:xfrm>
            <a:off x="152400" y="4171950"/>
            <a:ext cx="2971800" cy="2609850"/>
          </a:xfrm>
        </p:spPr>
        <p:txBody>
          <a:bodyPr>
            <a:normAutofit/>
          </a:bodyPr>
          <a:lstStyle/>
          <a:p>
            <a:r>
              <a:rPr lang="en-US" sz="2800" dirty="0" smtClean="0"/>
              <a:t>Module 5:</a:t>
            </a:r>
          </a:p>
          <a:p>
            <a:r>
              <a:rPr lang="en-US" sz="2800" dirty="0" smtClean="0"/>
              <a:t>Traffic Signal Construction</a:t>
            </a:r>
            <a:endParaRPr lang="en-US" sz="2800" dirty="0"/>
          </a:p>
        </p:txBody>
      </p:sp>
      <p:sp>
        <p:nvSpPr>
          <p:cNvPr id="5" name="Rectangle 4"/>
          <p:cNvSpPr/>
          <p:nvPr/>
        </p:nvSpPr>
        <p:spPr>
          <a:xfrm>
            <a:off x="152400" y="2438400"/>
            <a:ext cx="2971800" cy="1733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01Projects\PennDOT\Admin (General)\Media Kit\2008CntrPennDOTColor.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514599"/>
            <a:ext cx="2791509" cy="1485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a:t>
            </a:r>
            <a:r>
              <a:rPr lang="en-US" dirty="0"/>
              <a:t>of Installation</a:t>
            </a:r>
          </a:p>
        </p:txBody>
      </p:sp>
      <p:sp>
        <p:nvSpPr>
          <p:cNvPr id="5" name="Content Placeholder 4"/>
          <p:cNvSpPr>
            <a:spLocks noGrp="1"/>
          </p:cNvSpPr>
          <p:nvPr>
            <p:ph idx="1"/>
          </p:nvPr>
        </p:nvSpPr>
        <p:spPr>
          <a:xfrm>
            <a:off x="1295400" y="1433648"/>
            <a:ext cx="7620000" cy="7281993"/>
          </a:xfrm>
        </p:spPr>
        <p:txBody>
          <a:bodyPr>
            <a:spAutoFit/>
          </a:bodyPr>
          <a:lstStyle/>
          <a:p>
            <a:pPr marL="514350" indent="-514350">
              <a:buFont typeface="+mj-lt"/>
              <a:buAutoNum type="arabicPeriod"/>
            </a:pPr>
            <a:r>
              <a:rPr lang="en-US" dirty="0" smtClean="0"/>
              <a:t>Install </a:t>
            </a:r>
            <a:r>
              <a:rPr lang="en-US" dirty="0"/>
              <a:t>the signal supports</a:t>
            </a:r>
          </a:p>
          <a:p>
            <a:pPr marL="514350" indent="-514350">
              <a:buFont typeface="+mj-lt"/>
              <a:buAutoNum type="arabicPeriod"/>
            </a:pPr>
            <a:r>
              <a:rPr lang="en-US" dirty="0" smtClean="0"/>
              <a:t>Install the underground conduit and junction boxes</a:t>
            </a:r>
          </a:p>
          <a:p>
            <a:pPr marL="514350" indent="-514350">
              <a:buFont typeface="+mj-lt"/>
              <a:buAutoNum type="arabicPeriod"/>
            </a:pPr>
            <a:r>
              <a:rPr lang="en-US" dirty="0" smtClean="0"/>
              <a:t>Install the controller cabinet and foundation</a:t>
            </a:r>
          </a:p>
          <a:p>
            <a:pPr marL="514350" indent="-514350">
              <a:buFont typeface="+mj-lt"/>
              <a:buAutoNum type="arabicPeriod"/>
            </a:pPr>
            <a:r>
              <a:rPr lang="en-US" dirty="0" smtClean="0"/>
              <a:t>Install the grounding system</a:t>
            </a:r>
          </a:p>
          <a:p>
            <a:pPr marL="514350" indent="-514350">
              <a:buFont typeface="+mj-lt"/>
              <a:buAutoNum type="arabicPeriod"/>
            </a:pPr>
            <a:r>
              <a:rPr lang="en-US" dirty="0" smtClean="0"/>
              <a:t>Install the electric power service</a:t>
            </a:r>
          </a:p>
          <a:p>
            <a:pPr marL="514350" indent="-514350">
              <a:buFont typeface="+mj-lt"/>
              <a:buAutoNum type="arabicPeriod"/>
            </a:pPr>
            <a:r>
              <a:rPr lang="en-US" dirty="0" smtClean="0"/>
              <a:t>Install the span wire (if used)</a:t>
            </a:r>
          </a:p>
          <a:p>
            <a:pPr marL="514350" indent="-514350">
              <a:buFont typeface="+mj-lt"/>
              <a:buAutoNum type="arabicPeriod"/>
            </a:pPr>
            <a:r>
              <a:rPr lang="en-US" dirty="0" smtClean="0"/>
              <a:t>Install the signal heads and pull cable back to the controller</a:t>
            </a:r>
          </a:p>
          <a:p>
            <a:pPr marL="514350" indent="-514350">
              <a:buFont typeface="+mj-lt"/>
              <a:buAutoNum type="arabicPeriod"/>
            </a:pPr>
            <a:r>
              <a:rPr lang="en-US" dirty="0" smtClean="0"/>
              <a:t>Install the detection system and pull cable back to the controller</a:t>
            </a:r>
          </a:p>
          <a:p>
            <a:endParaRPr lang="en-US" dirty="0"/>
          </a:p>
        </p:txBody>
      </p:sp>
      <p:sp>
        <p:nvSpPr>
          <p:cNvPr id="4" name="Rectangle 3"/>
          <p:cNvSpPr/>
          <p:nvPr/>
        </p:nvSpPr>
        <p:spPr>
          <a:xfrm>
            <a:off x="3260991"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5.5</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1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Cable Jacket</a:t>
            </a:r>
          </a:p>
        </p:txBody>
      </p:sp>
      <p:sp>
        <p:nvSpPr>
          <p:cNvPr id="3" name="Content Placeholder 2"/>
          <p:cNvSpPr>
            <a:spLocks noGrp="1"/>
          </p:cNvSpPr>
          <p:nvPr>
            <p:ph idx="1"/>
          </p:nvPr>
        </p:nvSpPr>
        <p:spPr/>
        <p:txBody>
          <a:bodyPr/>
          <a:lstStyle/>
          <a:p>
            <a:r>
              <a:rPr lang="en-US" dirty="0"/>
              <a:t>Signal Cable </a:t>
            </a:r>
            <a:r>
              <a:rPr lang="en-US" dirty="0" smtClean="0"/>
              <a:t>Jacket</a:t>
            </a:r>
          </a:p>
          <a:p>
            <a:pPr lvl="1"/>
            <a:r>
              <a:rPr lang="en-US" dirty="0"/>
              <a:t>The outer jacket of the signal cable </a:t>
            </a:r>
            <a:r>
              <a:rPr lang="en-US" dirty="0" smtClean="0"/>
              <a:t>should </a:t>
            </a:r>
            <a:r>
              <a:rPr lang="en-US" dirty="0"/>
              <a:t>meet IMSA Specification 20 for Polyethylene jacketed signal cable, or 19 for Polyvinyl Chloride jacketed signal cable</a:t>
            </a:r>
          </a:p>
        </p:txBody>
      </p:sp>
      <p:pic>
        <p:nvPicPr>
          <p:cNvPr id="4"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8109"/>
          <a:stretch/>
        </p:blipFill>
        <p:spPr bwMode="auto">
          <a:xfrm>
            <a:off x="2133600" y="4267200"/>
            <a:ext cx="579178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Stranded Conductors</a:t>
            </a:r>
          </a:p>
        </p:txBody>
      </p:sp>
      <p:sp>
        <p:nvSpPr>
          <p:cNvPr id="3" name="Content Placeholder 2"/>
          <p:cNvSpPr>
            <a:spLocks noGrp="1"/>
          </p:cNvSpPr>
          <p:nvPr>
            <p:ph idx="1"/>
          </p:nvPr>
        </p:nvSpPr>
        <p:spPr/>
        <p:txBody>
          <a:bodyPr/>
          <a:lstStyle/>
          <a:p>
            <a:r>
              <a:rPr lang="en-US" dirty="0"/>
              <a:t>Stranded </a:t>
            </a:r>
            <a:r>
              <a:rPr lang="en-US" dirty="0" smtClean="0"/>
              <a:t>Conductors</a:t>
            </a:r>
          </a:p>
          <a:p>
            <a:pPr lvl="1"/>
            <a:r>
              <a:rPr lang="en-US" dirty="0" smtClean="0"/>
              <a:t>Solid </a:t>
            </a:r>
            <a:r>
              <a:rPr lang="en-US" dirty="0"/>
              <a:t>copper conductors are easier to splice and terminate, stranded copper </a:t>
            </a:r>
            <a:r>
              <a:rPr lang="en-US" dirty="0" smtClean="0"/>
              <a:t>conductors</a:t>
            </a:r>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8109"/>
          <a:stretch/>
        </p:blipFill>
        <p:spPr bwMode="auto">
          <a:xfrm>
            <a:off x="2209800" y="3810000"/>
            <a:ext cx="579178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Number of Spares</a:t>
            </a:r>
          </a:p>
        </p:txBody>
      </p:sp>
      <p:sp>
        <p:nvSpPr>
          <p:cNvPr id="3" name="Content Placeholder 2"/>
          <p:cNvSpPr>
            <a:spLocks noGrp="1"/>
          </p:cNvSpPr>
          <p:nvPr>
            <p:ph idx="1"/>
          </p:nvPr>
        </p:nvSpPr>
        <p:spPr/>
        <p:txBody>
          <a:bodyPr>
            <a:normAutofit/>
          </a:bodyPr>
          <a:lstStyle/>
          <a:p>
            <a:r>
              <a:rPr lang="en-US" dirty="0"/>
              <a:t>Required Number of </a:t>
            </a:r>
            <a:r>
              <a:rPr lang="en-US" dirty="0" smtClean="0"/>
              <a:t>Spares</a:t>
            </a:r>
          </a:p>
          <a:p>
            <a:pPr lvl="1"/>
            <a:r>
              <a:rPr lang="en-US" dirty="0" smtClean="0"/>
              <a:t>Some </a:t>
            </a:r>
            <a:r>
              <a:rPr lang="en-US" dirty="0"/>
              <a:t>agencies specify the exact number and size of the conductors to use in each </a:t>
            </a:r>
            <a:r>
              <a:rPr lang="en-US" dirty="0" smtClean="0"/>
              <a:t>cable</a:t>
            </a:r>
          </a:p>
          <a:p>
            <a:pPr lvl="1"/>
            <a:r>
              <a:rPr lang="en-US" dirty="0" smtClean="0"/>
              <a:t>Other </a:t>
            </a:r>
            <a:r>
              <a:rPr lang="en-US" dirty="0"/>
              <a:t>agencies give the contractor some flexibility in making these </a:t>
            </a:r>
            <a:r>
              <a:rPr lang="en-US" dirty="0" smtClean="0"/>
              <a:t>decisions</a:t>
            </a:r>
          </a:p>
          <a:p>
            <a:pPr lvl="1"/>
            <a:r>
              <a:rPr lang="en-US" dirty="0" smtClean="0"/>
              <a:t>A </a:t>
            </a:r>
            <a:r>
              <a:rPr lang="en-US" dirty="0"/>
              <a:t>sufficient number of spare conductors should be provided </a:t>
            </a:r>
            <a:r>
              <a:rPr lang="en-US" dirty="0" smtClean="0"/>
              <a:t>for:</a:t>
            </a:r>
          </a:p>
          <a:p>
            <a:pPr lvl="2"/>
            <a:r>
              <a:rPr lang="en-US" dirty="0" smtClean="0"/>
              <a:t>Damage to existing</a:t>
            </a:r>
          </a:p>
          <a:p>
            <a:pPr lvl="2"/>
            <a:r>
              <a:rPr lang="en-US" dirty="0" smtClean="0"/>
              <a:t>Future expansion</a:t>
            </a:r>
            <a:endParaRPr lang="en-US" dirty="0"/>
          </a:p>
        </p:txBody>
      </p:sp>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Terminating Spare Conductors</a:t>
            </a:r>
          </a:p>
        </p:txBody>
      </p:sp>
      <p:sp>
        <p:nvSpPr>
          <p:cNvPr id="3" name="Content Placeholder 2"/>
          <p:cNvSpPr>
            <a:spLocks noGrp="1"/>
          </p:cNvSpPr>
          <p:nvPr>
            <p:ph idx="1"/>
          </p:nvPr>
        </p:nvSpPr>
        <p:spPr/>
        <p:txBody>
          <a:bodyPr/>
          <a:lstStyle/>
          <a:p>
            <a:r>
              <a:rPr lang="en-US" dirty="0"/>
              <a:t>Terminating Spare </a:t>
            </a:r>
            <a:r>
              <a:rPr lang="en-US" dirty="0" smtClean="0"/>
              <a:t>Conductors</a:t>
            </a:r>
          </a:p>
          <a:p>
            <a:pPr lvl="1"/>
            <a:r>
              <a:rPr lang="en-US" dirty="0"/>
              <a:t>At the signal head end, all spare conductors should be terminated, capped, or </a:t>
            </a:r>
            <a:r>
              <a:rPr lang="en-US" dirty="0" smtClean="0"/>
              <a:t>taped-off</a:t>
            </a:r>
          </a:p>
          <a:p>
            <a:pPr lvl="1"/>
            <a:r>
              <a:rPr lang="en-US" dirty="0" smtClean="0"/>
              <a:t>Exposed </a:t>
            </a:r>
            <a:r>
              <a:rPr lang="en-US" dirty="0"/>
              <a:t>wires can shock workers if they somehow become energized</a:t>
            </a:r>
          </a:p>
        </p:txBody>
      </p:sp>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Codes</a:t>
            </a:r>
            <a:endParaRPr lang="en-US" dirty="0"/>
          </a:p>
        </p:txBody>
      </p:sp>
      <p:sp>
        <p:nvSpPr>
          <p:cNvPr id="3" name="Content Placeholder 2"/>
          <p:cNvSpPr>
            <a:spLocks noGrp="1"/>
          </p:cNvSpPr>
          <p:nvPr>
            <p:ph idx="1"/>
          </p:nvPr>
        </p:nvSpPr>
        <p:spPr/>
        <p:txBody>
          <a:bodyPr/>
          <a:lstStyle/>
          <a:p>
            <a:r>
              <a:rPr lang="en-US" dirty="0"/>
              <a:t>Color </a:t>
            </a:r>
            <a:r>
              <a:rPr lang="en-US" dirty="0" smtClean="0"/>
              <a:t>Codes</a:t>
            </a:r>
          </a:p>
          <a:p>
            <a:pPr lvl="1"/>
            <a:r>
              <a:rPr lang="en-US" dirty="0"/>
              <a:t>Most agencies have a standard color-code scheme for the wire to be used in the various signal circuits</a:t>
            </a:r>
          </a:p>
        </p:txBody>
      </p:sp>
      <p:pic>
        <p:nvPicPr>
          <p:cNvPr id="25602"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740303" y="76201"/>
            <a:ext cx="5687358" cy="678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Attaching Cables to Span Wire</a:t>
            </a:r>
          </a:p>
        </p:txBody>
      </p:sp>
      <p:sp>
        <p:nvSpPr>
          <p:cNvPr id="3" name="Content Placeholder 2"/>
          <p:cNvSpPr>
            <a:spLocks noGrp="1"/>
          </p:cNvSpPr>
          <p:nvPr>
            <p:ph idx="1"/>
          </p:nvPr>
        </p:nvSpPr>
        <p:spPr/>
        <p:txBody>
          <a:bodyPr/>
          <a:lstStyle/>
          <a:p>
            <a:r>
              <a:rPr lang="en-US" dirty="0"/>
              <a:t>Attaching Cables to Span </a:t>
            </a:r>
            <a:r>
              <a:rPr lang="en-US" dirty="0" smtClean="0"/>
              <a:t>Wire</a:t>
            </a:r>
          </a:p>
          <a:p>
            <a:pPr lvl="1"/>
            <a:r>
              <a:rPr lang="en-US" dirty="0"/>
              <a:t>Signal cable is attached to the messenger wire using several </a:t>
            </a:r>
            <a:r>
              <a:rPr lang="en-US" dirty="0" smtClean="0"/>
              <a:t>methods</a:t>
            </a:r>
          </a:p>
          <a:p>
            <a:pPr lvl="1"/>
            <a:r>
              <a:rPr lang="en-US" dirty="0" smtClean="0"/>
              <a:t>Pre-formed </a:t>
            </a:r>
            <a:r>
              <a:rPr lang="en-US" dirty="0"/>
              <a:t>lashing </a:t>
            </a:r>
            <a:r>
              <a:rPr lang="en-US" dirty="0" smtClean="0"/>
              <a:t>rods</a:t>
            </a:r>
          </a:p>
          <a:p>
            <a:pPr lvl="1"/>
            <a:r>
              <a:rPr lang="en-US" dirty="0" smtClean="0"/>
              <a:t>Cable rings</a:t>
            </a:r>
          </a:p>
          <a:p>
            <a:pPr lvl="1"/>
            <a:r>
              <a:rPr lang="en-US" dirty="0" smtClean="0"/>
              <a:t>Cable </a:t>
            </a:r>
            <a:r>
              <a:rPr lang="en-US" dirty="0"/>
              <a:t>ties (tie wraps)</a:t>
            </a:r>
          </a:p>
        </p:txBody>
      </p:sp>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Pulling Signal Cable</a:t>
            </a:r>
          </a:p>
        </p:txBody>
      </p:sp>
      <p:sp>
        <p:nvSpPr>
          <p:cNvPr id="3" name="Content Placeholder 2"/>
          <p:cNvSpPr>
            <a:spLocks noGrp="1"/>
          </p:cNvSpPr>
          <p:nvPr>
            <p:ph idx="1"/>
          </p:nvPr>
        </p:nvSpPr>
        <p:spPr/>
        <p:txBody>
          <a:bodyPr/>
          <a:lstStyle/>
          <a:p>
            <a:r>
              <a:rPr lang="en-US" dirty="0"/>
              <a:t>Pulling Signal </a:t>
            </a:r>
            <a:r>
              <a:rPr lang="en-US" dirty="0" smtClean="0"/>
              <a:t>Cable</a:t>
            </a:r>
          </a:p>
          <a:p>
            <a:pPr lvl="1"/>
            <a:r>
              <a:rPr lang="en-US" dirty="0"/>
              <a:t>The key in pulling signal cable is to not damage the conductors or scrape-off insulation during installation</a:t>
            </a:r>
          </a:p>
        </p:txBody>
      </p:sp>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Terminating the Signal Conductors in the Cabinet</a:t>
            </a:r>
          </a:p>
        </p:txBody>
      </p:sp>
      <p:sp>
        <p:nvSpPr>
          <p:cNvPr id="3" name="Content Placeholder 2"/>
          <p:cNvSpPr>
            <a:spLocks noGrp="1"/>
          </p:cNvSpPr>
          <p:nvPr>
            <p:ph idx="1"/>
          </p:nvPr>
        </p:nvSpPr>
        <p:spPr/>
        <p:txBody>
          <a:bodyPr/>
          <a:lstStyle/>
          <a:p>
            <a:r>
              <a:rPr lang="en-US" dirty="0"/>
              <a:t>Terminating the Signal Conductors in the </a:t>
            </a:r>
            <a:r>
              <a:rPr lang="en-US" dirty="0" smtClean="0"/>
              <a:t>Cabinet</a:t>
            </a:r>
          </a:p>
          <a:p>
            <a:pPr lvl="1"/>
            <a:r>
              <a:rPr lang="en-US" dirty="0"/>
              <a:t>Each conductor in the signal cable must be attached to the appropriate field terminal within the controller cabinet </a:t>
            </a:r>
          </a:p>
        </p:txBody>
      </p:sp>
      <p:pic>
        <p:nvPicPr>
          <p:cNvPr id="4" name="Picture 3" descr="C:\01Projects\PennDOT\E02891\West Whiteland Route 100\Pictures\2013-09-27 PennDOT Route 100\01_Shoen\PennDOT Route 100 010.JPG"/>
          <p:cNvPicPr/>
          <p:nvPr>
            <p:custDataLst>
              <p:tags r:id="rId2"/>
            </p:custDataLst>
          </p:nvPr>
        </p:nvPicPr>
        <p:blipFill rotWithShape="1">
          <a:blip r:embed="rId5" cstate="print">
            <a:extLst>
              <a:ext uri="{28A0092B-C50C-407E-A947-70E740481C1C}">
                <a14:useLocalDpi xmlns:a14="http://schemas.microsoft.com/office/drawing/2010/main" val="0"/>
              </a:ext>
            </a:extLst>
          </a:blip>
          <a:srcRect l="22596" t="45300" r="6250" b="7906"/>
          <a:stretch/>
        </p:blipFill>
        <p:spPr bwMode="auto">
          <a:xfrm>
            <a:off x="2057400" y="3962400"/>
            <a:ext cx="5716834" cy="281940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2955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t>
            </a:r>
            <a:r>
              <a:rPr lang="en-US" dirty="0"/>
              <a:t>System Grounding</a:t>
            </a:r>
          </a:p>
        </p:txBody>
      </p:sp>
      <p:sp>
        <p:nvSpPr>
          <p:cNvPr id="3" name="Content Placeholder 2"/>
          <p:cNvSpPr>
            <a:spLocks noGrp="1"/>
          </p:cNvSpPr>
          <p:nvPr>
            <p:ph idx="1"/>
          </p:nvPr>
        </p:nvSpPr>
        <p:spPr/>
        <p:txBody>
          <a:bodyPr/>
          <a:lstStyle/>
          <a:p>
            <a:r>
              <a:rPr lang="en-US" dirty="0"/>
              <a:t>Making sure that all the metallic components of a traffic signal system are effectively grounded helps </a:t>
            </a:r>
            <a:r>
              <a:rPr lang="en-US" dirty="0" smtClean="0"/>
              <a:t>protect the following </a:t>
            </a:r>
            <a:r>
              <a:rPr lang="en-US" dirty="0"/>
              <a:t>from unanticipated voltage transients, such as those caused by nearby lightning </a:t>
            </a:r>
            <a:r>
              <a:rPr lang="en-US" dirty="0" smtClean="0"/>
              <a:t>strikes: </a:t>
            </a:r>
          </a:p>
          <a:p>
            <a:pPr lvl="1"/>
            <a:r>
              <a:rPr lang="en-US" dirty="0" smtClean="0"/>
              <a:t>the public</a:t>
            </a:r>
          </a:p>
          <a:p>
            <a:pPr lvl="1"/>
            <a:r>
              <a:rPr lang="en-US" dirty="0" smtClean="0"/>
              <a:t>signal technicians</a:t>
            </a:r>
          </a:p>
          <a:p>
            <a:pPr lvl="1"/>
            <a:r>
              <a:rPr lang="en-US" dirty="0" smtClean="0"/>
              <a:t>electronic </a:t>
            </a:r>
            <a:r>
              <a:rPr lang="en-US" dirty="0"/>
              <a:t>equipment </a:t>
            </a:r>
          </a:p>
        </p:txBody>
      </p:sp>
      <p:pic>
        <p:nvPicPr>
          <p:cNvPr id="4" name="Picture 3"/>
          <p:cNvPicPr/>
          <p:nvPr>
            <p:custDataLst>
              <p:tags r:id="rId2"/>
            </p:custDataLst>
          </p:nvPr>
        </p:nvPicPr>
        <p:blipFill rotWithShape="1">
          <a:blip r:embed="rId5">
            <a:lum bright="-20000" contrast="40000"/>
            <a:extLst>
              <a:ext uri="{28A0092B-C50C-407E-A947-70E740481C1C}">
                <a14:useLocalDpi xmlns:a14="http://schemas.microsoft.com/office/drawing/2010/main" val="0"/>
              </a:ext>
            </a:extLst>
          </a:blip>
          <a:srcRect r="31250"/>
          <a:stretch/>
        </p:blipFill>
        <p:spPr bwMode="auto">
          <a:xfrm>
            <a:off x="762000" y="2743200"/>
            <a:ext cx="8051895" cy="2625408"/>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angle 4"/>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5.14</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7832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Installing Grounding Electrodes</a:t>
            </a:r>
          </a:p>
        </p:txBody>
      </p:sp>
      <p:sp>
        <p:nvSpPr>
          <p:cNvPr id="3" name="Content Placeholder 2"/>
          <p:cNvSpPr>
            <a:spLocks noGrp="1"/>
          </p:cNvSpPr>
          <p:nvPr>
            <p:ph idx="1"/>
          </p:nvPr>
        </p:nvSpPr>
        <p:spPr>
          <a:xfrm>
            <a:off x="1295400" y="1433648"/>
            <a:ext cx="5410200" cy="5275373"/>
          </a:xfrm>
        </p:spPr>
        <p:txBody>
          <a:bodyPr/>
          <a:lstStyle/>
          <a:p>
            <a:r>
              <a:rPr lang="en-US" dirty="0"/>
              <a:t>Installing Grounding </a:t>
            </a:r>
            <a:r>
              <a:rPr lang="en-US" dirty="0" smtClean="0"/>
              <a:t>Electrodes</a:t>
            </a:r>
          </a:p>
          <a:p>
            <a:pPr lvl="1"/>
            <a:r>
              <a:rPr lang="en-US" dirty="0"/>
              <a:t>Grounding electrodes are usually about 10’ in length, 5/8” in diameter, and made of steel for strength but clad in copper to increase conductivity and decrease corrosion</a:t>
            </a:r>
          </a:p>
        </p:txBody>
      </p:sp>
      <p:pic>
        <p:nvPicPr>
          <p:cNvPr id="2050" name="Picture 2"/>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934200" y="2286000"/>
            <a:ext cx="1933575" cy="3438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p:nvPr>
            <p:custDataLst>
              <p:tags r:id="rId3"/>
            </p:custDataLst>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1728849" y="5989122"/>
            <a:ext cx="7056120"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771130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from Pub 408</a:t>
            </a:r>
            <a:endParaRPr lang="en-US" dirty="0"/>
          </a:p>
        </p:txBody>
      </p:sp>
      <p:sp>
        <p:nvSpPr>
          <p:cNvPr id="5" name="Content Placeholder 4"/>
          <p:cNvSpPr>
            <a:spLocks noGrp="1"/>
          </p:cNvSpPr>
          <p:nvPr>
            <p:ph idx="1"/>
          </p:nvPr>
        </p:nvSpPr>
        <p:spPr/>
        <p:txBody>
          <a:bodyPr>
            <a:normAutofit/>
          </a:bodyPr>
          <a:lstStyle/>
          <a:p>
            <a:r>
              <a:rPr lang="en-US" dirty="0" smtClean="0"/>
              <a:t>Publication 408, Section 951.3</a:t>
            </a:r>
          </a:p>
          <a:p>
            <a:endParaRPr lang="en-US" dirty="0"/>
          </a:p>
        </p:txBody>
      </p:sp>
      <p:pic>
        <p:nvPicPr>
          <p:cNvPr id="5122" name="Picture 2"/>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95400" y="2285999"/>
            <a:ext cx="7772400" cy="3059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295400" y="2743199"/>
            <a:ext cx="7772400" cy="2432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6085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p:cTn id="19" dur="500" fill="hold"/>
                                        <p:tgtEl>
                                          <p:spTgt spid="5123"/>
                                        </p:tgtEl>
                                        <p:attrNameLst>
                                          <p:attrName>ppt_w</p:attrName>
                                        </p:attrNameLst>
                                      </p:cBhvr>
                                      <p:tavLst>
                                        <p:tav tm="0">
                                          <p:val>
                                            <p:fltVal val="0"/>
                                          </p:val>
                                        </p:tav>
                                        <p:tav tm="100000">
                                          <p:val>
                                            <p:strVal val="#ppt_w"/>
                                          </p:val>
                                        </p:tav>
                                      </p:tavLst>
                                    </p:anim>
                                    <p:anim calcmode="lin" valueType="num">
                                      <p:cBhvr>
                                        <p:cTn id="20" dur="500" fill="hold"/>
                                        <p:tgtEl>
                                          <p:spTgt spid="5123"/>
                                        </p:tgtEl>
                                        <p:attrNameLst>
                                          <p:attrName>ppt_h</p:attrName>
                                        </p:attrNameLst>
                                      </p:cBhvr>
                                      <p:tavLst>
                                        <p:tav tm="0">
                                          <p:val>
                                            <p:fltVal val="0"/>
                                          </p:val>
                                        </p:tav>
                                        <p:tav tm="100000">
                                          <p:val>
                                            <p:strVal val="#ppt_h"/>
                                          </p:val>
                                        </p:tav>
                                      </p:tavLst>
                                    </p:anim>
                                    <p:animEffect transition="in" filter="fade">
                                      <p:cBhvr>
                                        <p:cTn id="2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Grounding Electrodes</a:t>
            </a:r>
          </a:p>
        </p:txBody>
      </p:sp>
      <p:sp>
        <p:nvSpPr>
          <p:cNvPr id="3" name="Content Placeholder 2"/>
          <p:cNvSpPr>
            <a:spLocks noGrp="1"/>
          </p:cNvSpPr>
          <p:nvPr>
            <p:ph idx="1"/>
          </p:nvPr>
        </p:nvSpPr>
        <p:spPr/>
        <p:txBody>
          <a:bodyPr/>
          <a:lstStyle/>
          <a:p>
            <a:r>
              <a:rPr lang="en-US" dirty="0"/>
              <a:t>Connecting Grounding </a:t>
            </a:r>
            <a:r>
              <a:rPr lang="en-US" dirty="0" smtClean="0"/>
              <a:t>Electrodes</a:t>
            </a:r>
          </a:p>
          <a:p>
            <a:pPr lvl="1"/>
            <a:r>
              <a:rPr lang="en-US" dirty="0" smtClean="0"/>
              <a:t>More </a:t>
            </a:r>
            <a:r>
              <a:rPr lang="en-US" dirty="0"/>
              <a:t>than one grounding electrode may be needed to meet the 25 ohms </a:t>
            </a:r>
            <a:r>
              <a:rPr lang="en-US" dirty="0" smtClean="0"/>
              <a:t>criterion</a:t>
            </a:r>
          </a:p>
          <a:p>
            <a:pPr lvl="1"/>
            <a:r>
              <a:rPr lang="en-US" dirty="0" smtClean="0"/>
              <a:t>The </a:t>
            </a:r>
            <a:r>
              <a:rPr lang="en-US" dirty="0"/>
              <a:t>electrodes can be fastened together end-to-end using advanced couplings and driven further into the ground until the required conductivity is obtained</a:t>
            </a:r>
          </a:p>
        </p:txBody>
      </p:sp>
    </p:spTree>
    <p:custDataLst>
      <p:tags r:id="rId1"/>
    </p:custDataLst>
    <p:extLst>
      <p:ext uri="{BB962C8B-B14F-4D97-AF65-F5344CB8AC3E}">
        <p14:creationId xmlns:p14="http://schemas.microsoft.com/office/powerpoint/2010/main" val="3771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Grounding Electrode Array</a:t>
            </a:r>
          </a:p>
        </p:txBody>
      </p:sp>
      <p:sp>
        <p:nvSpPr>
          <p:cNvPr id="3" name="Content Placeholder 2"/>
          <p:cNvSpPr>
            <a:spLocks noGrp="1"/>
          </p:cNvSpPr>
          <p:nvPr>
            <p:ph idx="1"/>
          </p:nvPr>
        </p:nvSpPr>
        <p:spPr/>
        <p:txBody>
          <a:bodyPr/>
          <a:lstStyle/>
          <a:p>
            <a:r>
              <a:rPr lang="en-US" dirty="0"/>
              <a:t>Grounding Electrode </a:t>
            </a:r>
            <a:r>
              <a:rPr lang="en-US" dirty="0" smtClean="0"/>
              <a:t>Array</a:t>
            </a:r>
          </a:p>
          <a:p>
            <a:pPr lvl="1"/>
            <a:r>
              <a:rPr lang="en-US" dirty="0"/>
              <a:t>An alternative means of meeting the 25-ohm criterion is to drive a series of grounding electrodes to the same depth and then connect them together with copper wire to form an electrode array</a:t>
            </a:r>
          </a:p>
        </p:txBody>
      </p:sp>
    </p:spTree>
    <p:custDataLst>
      <p:tags r:id="rId1"/>
    </p:custDataLst>
    <p:extLst>
      <p:ext uri="{BB962C8B-B14F-4D97-AF65-F5344CB8AC3E}">
        <p14:creationId xmlns:p14="http://schemas.microsoft.com/office/powerpoint/2010/main" val="3771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Pole-Grounded Effectively</a:t>
            </a:r>
          </a:p>
        </p:txBody>
      </p:sp>
      <p:sp>
        <p:nvSpPr>
          <p:cNvPr id="3" name="Content Placeholder 2"/>
          <p:cNvSpPr>
            <a:spLocks noGrp="1"/>
          </p:cNvSpPr>
          <p:nvPr>
            <p:ph idx="1"/>
          </p:nvPr>
        </p:nvSpPr>
        <p:spPr/>
        <p:txBody>
          <a:bodyPr/>
          <a:lstStyle/>
          <a:p>
            <a:r>
              <a:rPr lang="en-US" dirty="0"/>
              <a:t>Pole-Grounded </a:t>
            </a:r>
            <a:r>
              <a:rPr lang="en-US" dirty="0" smtClean="0"/>
              <a:t>Effectively</a:t>
            </a:r>
          </a:p>
          <a:p>
            <a:pPr lvl="1"/>
            <a:r>
              <a:rPr lang="en-US" dirty="0"/>
              <a:t>To provide a grounding conductor for equipment, the metallic portions of pedestals, mast arms, junction box lids, and strain poles are wired to grounding electrodes that are buried in the earth</a:t>
            </a:r>
          </a:p>
        </p:txBody>
      </p:sp>
    </p:spTree>
    <p:custDataLst>
      <p:tags r:id="rId1"/>
    </p:custDataLst>
    <p:extLst>
      <p:ext uri="{BB962C8B-B14F-4D97-AF65-F5344CB8AC3E}">
        <p14:creationId xmlns:p14="http://schemas.microsoft.com/office/powerpoint/2010/main" val="3771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Controller-Cabinet Grounded Effectively</a:t>
            </a:r>
          </a:p>
        </p:txBody>
      </p:sp>
      <p:sp>
        <p:nvSpPr>
          <p:cNvPr id="3" name="Content Placeholder 2"/>
          <p:cNvSpPr>
            <a:spLocks noGrp="1"/>
          </p:cNvSpPr>
          <p:nvPr>
            <p:ph idx="1"/>
          </p:nvPr>
        </p:nvSpPr>
        <p:spPr/>
        <p:txBody>
          <a:bodyPr/>
          <a:lstStyle/>
          <a:p>
            <a:r>
              <a:rPr lang="en-US" dirty="0"/>
              <a:t>Controller-Cabinet Grounded </a:t>
            </a:r>
            <a:r>
              <a:rPr lang="en-US" dirty="0" smtClean="0"/>
              <a:t>Effectively</a:t>
            </a:r>
          </a:p>
          <a:p>
            <a:pPr lvl="1"/>
            <a:r>
              <a:rPr lang="en-US" dirty="0"/>
              <a:t>The controller cabinet should also be grounded effectively</a:t>
            </a:r>
          </a:p>
        </p:txBody>
      </p:sp>
    </p:spTree>
    <p:custDataLst>
      <p:tags r:id="rId1"/>
    </p:custDataLst>
    <p:extLst>
      <p:ext uri="{BB962C8B-B14F-4D97-AF65-F5344CB8AC3E}">
        <p14:creationId xmlns:p14="http://schemas.microsoft.com/office/powerpoint/2010/main" val="3771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Electric </a:t>
            </a:r>
            <a:r>
              <a:rPr lang="en-US" dirty="0"/>
              <a:t>Power Service Installation</a:t>
            </a:r>
          </a:p>
        </p:txBody>
      </p:sp>
      <p:sp>
        <p:nvSpPr>
          <p:cNvPr id="3" name="Content Placeholder 2"/>
          <p:cNvSpPr>
            <a:spLocks noGrp="1"/>
          </p:cNvSpPr>
          <p:nvPr>
            <p:ph idx="1"/>
          </p:nvPr>
        </p:nvSpPr>
        <p:spPr/>
        <p:txBody>
          <a:bodyPr/>
          <a:lstStyle/>
          <a:p>
            <a:r>
              <a:rPr lang="en-US" dirty="0"/>
              <a:t>Electric power service may be provided by either an overhead or underground connection</a:t>
            </a:r>
          </a:p>
        </p:txBody>
      </p:sp>
      <p:pic>
        <p:nvPicPr>
          <p:cNvPr id="2662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553"/>
          <a:stretch/>
        </p:blipFill>
        <p:spPr bwMode="auto">
          <a:xfrm>
            <a:off x="765884" y="1752600"/>
            <a:ext cx="8378116"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5.15</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4712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animEffect transition="in" filter="fade">
                                      <p:cBhvr>
                                        <p:cTn id="9"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 with Local Electric Company</a:t>
            </a:r>
          </a:p>
        </p:txBody>
      </p:sp>
      <p:sp>
        <p:nvSpPr>
          <p:cNvPr id="3" name="Content Placeholder 2"/>
          <p:cNvSpPr>
            <a:spLocks noGrp="1"/>
          </p:cNvSpPr>
          <p:nvPr>
            <p:ph idx="1"/>
          </p:nvPr>
        </p:nvSpPr>
        <p:spPr/>
        <p:txBody>
          <a:bodyPr/>
          <a:lstStyle/>
          <a:p>
            <a:r>
              <a:rPr lang="en-US" dirty="0"/>
              <a:t>Check with Local Electric </a:t>
            </a:r>
            <a:r>
              <a:rPr lang="en-US" dirty="0" smtClean="0"/>
              <a:t>Company</a:t>
            </a:r>
          </a:p>
          <a:p>
            <a:pPr lvl="1"/>
            <a:r>
              <a:rPr lang="en-US" dirty="0"/>
              <a:t>Many local electric companies have special requirements for electric power service </a:t>
            </a:r>
            <a:r>
              <a:rPr lang="en-US" dirty="0" smtClean="0"/>
              <a:t>installations</a:t>
            </a:r>
          </a:p>
          <a:p>
            <a:pPr lvl="1"/>
            <a:r>
              <a:rPr lang="en-US" dirty="0" smtClean="0"/>
              <a:t>Some </a:t>
            </a:r>
            <a:r>
              <a:rPr lang="en-US" dirty="0"/>
              <a:t>require a permit and associated connection fee while some do not</a:t>
            </a:r>
          </a:p>
        </p:txBody>
      </p:sp>
    </p:spTree>
    <p:custDataLst>
      <p:tags r:id="rId1"/>
    </p:custDataLst>
    <p:extLst>
      <p:ext uri="{BB962C8B-B14F-4D97-AF65-F5344CB8AC3E}">
        <p14:creationId xmlns:p14="http://schemas.microsoft.com/office/powerpoint/2010/main" val="38156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Overhead Power Service Connection</a:t>
            </a:r>
          </a:p>
        </p:txBody>
      </p:sp>
      <p:sp>
        <p:nvSpPr>
          <p:cNvPr id="3" name="Content Placeholder 2"/>
          <p:cNvSpPr>
            <a:spLocks noGrp="1"/>
          </p:cNvSpPr>
          <p:nvPr>
            <p:ph idx="1"/>
          </p:nvPr>
        </p:nvSpPr>
        <p:spPr/>
        <p:txBody>
          <a:bodyPr/>
          <a:lstStyle/>
          <a:p>
            <a:r>
              <a:rPr lang="en-US" dirty="0"/>
              <a:t>Overhead Power Service </a:t>
            </a:r>
            <a:r>
              <a:rPr lang="en-US" dirty="0" smtClean="0"/>
              <a:t>Connection</a:t>
            </a:r>
          </a:p>
          <a:p>
            <a:pPr lvl="1"/>
            <a:r>
              <a:rPr lang="en-US" dirty="0" smtClean="0"/>
              <a:t>The </a:t>
            </a:r>
            <a:r>
              <a:rPr lang="en-US" dirty="0"/>
              <a:t>service cable from the power source enters a </a:t>
            </a:r>
            <a:r>
              <a:rPr lang="en-US" dirty="0" err="1" smtClean="0"/>
              <a:t>weatherhead</a:t>
            </a:r>
            <a:r>
              <a:rPr lang="en-US" dirty="0" smtClean="0"/>
              <a:t> </a:t>
            </a:r>
          </a:p>
          <a:p>
            <a:pPr lvl="1"/>
            <a:r>
              <a:rPr lang="en-US" dirty="0" smtClean="0"/>
              <a:t>Travels </a:t>
            </a:r>
            <a:r>
              <a:rPr lang="en-US" dirty="0"/>
              <a:t>down the pole inside Rigid Galvanized Steel Conduit (RGSC) to a meter base (if one is required) </a:t>
            </a:r>
            <a:endParaRPr lang="en-US" dirty="0" smtClean="0"/>
          </a:p>
          <a:p>
            <a:pPr lvl="1"/>
            <a:r>
              <a:rPr lang="en-US" dirty="0" smtClean="0"/>
              <a:t>Then </a:t>
            </a:r>
            <a:r>
              <a:rPr lang="en-US" dirty="0"/>
              <a:t>on to a disconnect breaker that provides over-current protection</a:t>
            </a:r>
            <a:endParaRPr lang="en-US" dirty="0" smtClean="0"/>
          </a:p>
          <a:p>
            <a:pPr lvl="2"/>
            <a:endParaRPr lang="en-US" dirty="0"/>
          </a:p>
        </p:txBody>
      </p:sp>
    </p:spTree>
    <p:custDataLst>
      <p:tags r:id="rId1"/>
    </p:custDataLst>
    <p:extLst>
      <p:ext uri="{BB962C8B-B14F-4D97-AF65-F5344CB8AC3E}">
        <p14:creationId xmlns:p14="http://schemas.microsoft.com/office/powerpoint/2010/main" val="38156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Underground Power Service Connection</a:t>
            </a:r>
          </a:p>
        </p:txBody>
      </p:sp>
      <p:sp>
        <p:nvSpPr>
          <p:cNvPr id="3" name="Content Placeholder 2"/>
          <p:cNvSpPr>
            <a:spLocks noGrp="1"/>
          </p:cNvSpPr>
          <p:nvPr>
            <p:ph idx="1"/>
          </p:nvPr>
        </p:nvSpPr>
        <p:spPr/>
        <p:txBody>
          <a:bodyPr/>
          <a:lstStyle/>
          <a:p>
            <a:r>
              <a:rPr lang="en-US" dirty="0"/>
              <a:t>Underground Power Service </a:t>
            </a:r>
            <a:r>
              <a:rPr lang="en-US" dirty="0" smtClean="0"/>
              <a:t>Connection</a:t>
            </a:r>
          </a:p>
          <a:p>
            <a:pPr lvl="1"/>
            <a:r>
              <a:rPr lang="en-US" dirty="0" smtClean="0"/>
              <a:t>The </a:t>
            </a:r>
            <a:r>
              <a:rPr lang="en-US" dirty="0"/>
              <a:t>service cable from the power company arrives at the service pole in an underground conduit </a:t>
            </a:r>
            <a:endParaRPr lang="en-US" dirty="0" smtClean="0"/>
          </a:p>
          <a:p>
            <a:pPr lvl="1"/>
            <a:r>
              <a:rPr lang="en-US" dirty="0" smtClean="0"/>
              <a:t>Travels </a:t>
            </a:r>
            <a:r>
              <a:rPr lang="en-US" dirty="0"/>
              <a:t>up the service pole in RGSC to the line side of the meter base and disconnect</a:t>
            </a:r>
          </a:p>
        </p:txBody>
      </p:sp>
    </p:spTree>
    <p:custDataLst>
      <p:tags r:id="rId1"/>
    </p:custDataLst>
    <p:extLst>
      <p:ext uri="{BB962C8B-B14F-4D97-AF65-F5344CB8AC3E}">
        <p14:creationId xmlns:p14="http://schemas.microsoft.com/office/powerpoint/2010/main" val="38156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Size of the Circuit Breaker</a:t>
            </a:r>
            <a:endParaRPr lang="en-US" dirty="0"/>
          </a:p>
        </p:txBody>
      </p:sp>
      <p:sp>
        <p:nvSpPr>
          <p:cNvPr id="3" name="Content Placeholder 2"/>
          <p:cNvSpPr>
            <a:spLocks noGrp="1"/>
          </p:cNvSpPr>
          <p:nvPr>
            <p:ph idx="1"/>
          </p:nvPr>
        </p:nvSpPr>
        <p:spPr/>
        <p:txBody>
          <a:bodyPr/>
          <a:lstStyle/>
          <a:p>
            <a:r>
              <a:rPr lang="en-US" dirty="0"/>
              <a:t>Size of the Service Wire</a:t>
            </a:r>
          </a:p>
          <a:p>
            <a:pPr lvl="1"/>
            <a:r>
              <a:rPr lang="en-US" dirty="0"/>
              <a:t>The NEC requires that the minimum service wire be AWG #8 or larger</a:t>
            </a:r>
          </a:p>
          <a:p>
            <a:r>
              <a:rPr lang="en-US" dirty="0" smtClean="0"/>
              <a:t>Size </a:t>
            </a:r>
            <a:r>
              <a:rPr lang="en-US" dirty="0"/>
              <a:t>of the Circuit </a:t>
            </a:r>
            <a:r>
              <a:rPr lang="en-US" dirty="0" smtClean="0"/>
              <a:t>Breaker</a:t>
            </a:r>
          </a:p>
          <a:p>
            <a:pPr lvl="1"/>
            <a:r>
              <a:rPr lang="en-US" dirty="0"/>
              <a:t>The circuit breaker for the electrical disconnect should be rated above that of the circuit breakers located within the cabinet so that the cabinet circuit breakers trip first</a:t>
            </a:r>
          </a:p>
        </p:txBody>
      </p:sp>
      <p:pic>
        <p:nvPicPr>
          <p:cNvPr id="23554" name="Picture 2"/>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2438400"/>
            <a:ext cx="9144000" cy="312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555" name="Picture 3"/>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1371600"/>
            <a:ext cx="6134100"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352800" y="3871912"/>
            <a:ext cx="990600" cy="395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6" name="Picture 4"/>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763711" y="3107530"/>
            <a:ext cx="4168777" cy="1924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156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555"/>
                                        </p:tgtEl>
                                        <p:attrNameLst>
                                          <p:attrName>style.visibility</p:attrName>
                                        </p:attrNameLst>
                                      </p:cBhvr>
                                      <p:to>
                                        <p:strVal val="visible"/>
                                      </p:to>
                                    </p:set>
                                    <p:anim calcmode="lin" valueType="num">
                                      <p:cBhvr>
                                        <p:cTn id="14" dur="500" fill="hold"/>
                                        <p:tgtEl>
                                          <p:spTgt spid="23555"/>
                                        </p:tgtEl>
                                        <p:attrNameLst>
                                          <p:attrName>ppt_w</p:attrName>
                                        </p:attrNameLst>
                                      </p:cBhvr>
                                      <p:tavLst>
                                        <p:tav tm="0">
                                          <p:val>
                                            <p:fltVal val="0"/>
                                          </p:val>
                                        </p:tav>
                                        <p:tav tm="100000">
                                          <p:val>
                                            <p:strVal val="#ppt_w"/>
                                          </p:val>
                                        </p:tav>
                                      </p:tavLst>
                                    </p:anim>
                                    <p:anim calcmode="lin" valueType="num">
                                      <p:cBhvr>
                                        <p:cTn id="15" dur="500" fill="hold"/>
                                        <p:tgtEl>
                                          <p:spTgt spid="23555"/>
                                        </p:tgtEl>
                                        <p:attrNameLst>
                                          <p:attrName>ppt_h</p:attrName>
                                        </p:attrNameLst>
                                      </p:cBhvr>
                                      <p:tavLst>
                                        <p:tav tm="0">
                                          <p:val>
                                            <p:fltVal val="0"/>
                                          </p:val>
                                        </p:tav>
                                        <p:tav tm="100000">
                                          <p:val>
                                            <p:strVal val="#ppt_h"/>
                                          </p:val>
                                        </p:tav>
                                      </p:tavLst>
                                    </p:anim>
                                    <p:animEffect transition="in" filter="fade">
                                      <p:cBhvr>
                                        <p:cTn id="16" dur="500"/>
                                        <p:tgtEl>
                                          <p:spTgt spid="2355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556"/>
                                        </p:tgtEl>
                                        <p:attrNameLst>
                                          <p:attrName>style.visibility</p:attrName>
                                        </p:attrNameLst>
                                      </p:cBhvr>
                                      <p:to>
                                        <p:strVal val="visible"/>
                                      </p:to>
                                    </p:set>
                                    <p:anim calcmode="lin" valueType="num">
                                      <p:cBhvr>
                                        <p:cTn id="28" dur="1000" fill="hold"/>
                                        <p:tgtEl>
                                          <p:spTgt spid="23556"/>
                                        </p:tgtEl>
                                        <p:attrNameLst>
                                          <p:attrName>ppt_w</p:attrName>
                                        </p:attrNameLst>
                                      </p:cBhvr>
                                      <p:tavLst>
                                        <p:tav tm="0">
                                          <p:val>
                                            <p:fltVal val="0"/>
                                          </p:val>
                                        </p:tav>
                                        <p:tav tm="100000">
                                          <p:val>
                                            <p:strVal val="#ppt_w"/>
                                          </p:val>
                                        </p:tav>
                                      </p:tavLst>
                                    </p:anim>
                                    <p:anim calcmode="lin" valueType="num">
                                      <p:cBhvr>
                                        <p:cTn id="29" dur="1000" fill="hold"/>
                                        <p:tgtEl>
                                          <p:spTgt spid="23556"/>
                                        </p:tgtEl>
                                        <p:attrNameLst>
                                          <p:attrName>ppt_h</p:attrName>
                                        </p:attrNameLst>
                                      </p:cBhvr>
                                      <p:tavLst>
                                        <p:tav tm="0">
                                          <p:val>
                                            <p:fltVal val="0"/>
                                          </p:val>
                                        </p:tav>
                                        <p:tav tm="100000">
                                          <p:val>
                                            <p:strVal val="#ppt_h"/>
                                          </p:val>
                                        </p:tav>
                                      </p:tavLst>
                                    </p:anim>
                                    <p:animEffect transition="in" filter="fade">
                                      <p:cBhvr>
                                        <p:cTn id="30" dur="1000"/>
                                        <p:tgtEl>
                                          <p:spTgt spid="23556"/>
                                        </p:tgtEl>
                                      </p:cBhvr>
                                    </p:animEffect>
                                  </p:childTnLst>
                                </p:cTn>
                              </p:par>
                              <p:par>
                                <p:cTn id="31" presetID="8" presetClass="emph" presetSubtype="0" fill="hold" nodeType="withEffect">
                                  <p:stCondLst>
                                    <p:cond delay="0"/>
                                  </p:stCondLst>
                                  <p:childTnLst>
                                    <p:animRot by="5400000">
                                      <p:cBhvr>
                                        <p:cTn id="32" dur="1000" fill="hold"/>
                                        <p:tgtEl>
                                          <p:spTgt spid="235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Grounding the Power Service</a:t>
            </a:r>
          </a:p>
        </p:txBody>
      </p:sp>
      <p:sp>
        <p:nvSpPr>
          <p:cNvPr id="3" name="Content Placeholder 2"/>
          <p:cNvSpPr>
            <a:spLocks noGrp="1"/>
          </p:cNvSpPr>
          <p:nvPr>
            <p:ph idx="1"/>
          </p:nvPr>
        </p:nvSpPr>
        <p:spPr/>
        <p:txBody>
          <a:bodyPr/>
          <a:lstStyle/>
          <a:p>
            <a:r>
              <a:rPr lang="en-US" dirty="0"/>
              <a:t>Grounding the Power </a:t>
            </a:r>
            <a:r>
              <a:rPr lang="en-US" dirty="0" smtClean="0"/>
              <a:t>Service</a:t>
            </a:r>
          </a:p>
          <a:p>
            <a:pPr lvl="1"/>
            <a:r>
              <a:rPr lang="en-US" dirty="0"/>
              <a:t>The electric power service assembly, including the disconnect, meter base, and associated RGSC, must be connected to the grounding system of the pole on which the power service assembly is attached</a:t>
            </a:r>
          </a:p>
        </p:txBody>
      </p:sp>
    </p:spTree>
    <p:custDataLst>
      <p:tags r:id="rId1"/>
    </p:custDataLst>
    <p:extLst>
      <p:ext uri="{BB962C8B-B14F-4D97-AF65-F5344CB8AC3E}">
        <p14:creationId xmlns:p14="http://schemas.microsoft.com/office/powerpoint/2010/main" val="38156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a:t>
            </a:r>
            <a:r>
              <a:rPr lang="en-US" dirty="0"/>
              <a:t>Arm </a:t>
            </a:r>
            <a:r>
              <a:rPr lang="en-US" dirty="0" smtClean="0"/>
              <a:t>Installation</a:t>
            </a:r>
            <a:endParaRPr lang="en-US" dirty="0"/>
          </a:p>
        </p:txBody>
      </p:sp>
      <p:sp>
        <p:nvSpPr>
          <p:cNvPr id="3" name="Content Placeholder 2"/>
          <p:cNvSpPr>
            <a:spLocks noGrp="1"/>
          </p:cNvSpPr>
          <p:nvPr>
            <p:ph idx="1"/>
          </p:nvPr>
        </p:nvSpPr>
        <p:spPr/>
        <p:txBody>
          <a:bodyPr>
            <a:normAutofit/>
          </a:bodyPr>
          <a:lstStyle/>
          <a:p>
            <a:r>
              <a:rPr lang="en-US" dirty="0"/>
              <a:t>First the mast arm foundation is installed, and then the mast arm </a:t>
            </a:r>
            <a:r>
              <a:rPr lang="en-US" dirty="0" smtClean="0"/>
              <a:t>assembly</a:t>
            </a:r>
          </a:p>
          <a:p>
            <a:pPr lvl="1"/>
            <a:r>
              <a:rPr lang="en-US" dirty="0" smtClean="0"/>
              <a:t>Locate </a:t>
            </a:r>
            <a:r>
              <a:rPr lang="en-US" dirty="0"/>
              <a:t>the position of the pole in the field and dig the hole</a:t>
            </a:r>
          </a:p>
          <a:p>
            <a:pPr lvl="1"/>
            <a:r>
              <a:rPr lang="en-US" dirty="0" smtClean="0"/>
              <a:t>Prepare </a:t>
            </a:r>
            <a:r>
              <a:rPr lang="en-US" dirty="0"/>
              <a:t>and set the reinforcing cage along with the anchor bolts</a:t>
            </a:r>
          </a:p>
          <a:p>
            <a:pPr lvl="1"/>
            <a:r>
              <a:rPr lang="en-US" dirty="0" smtClean="0"/>
              <a:t>Install </a:t>
            </a:r>
            <a:r>
              <a:rPr lang="en-US" dirty="0"/>
              <a:t>underground conduit</a:t>
            </a:r>
          </a:p>
          <a:p>
            <a:pPr lvl="1"/>
            <a:r>
              <a:rPr lang="en-US" dirty="0" smtClean="0"/>
              <a:t>Pour </a:t>
            </a:r>
            <a:r>
              <a:rPr lang="en-US" dirty="0"/>
              <a:t>the concrete</a:t>
            </a:r>
          </a:p>
          <a:p>
            <a:pPr lvl="1"/>
            <a:r>
              <a:rPr lang="en-US" dirty="0" smtClean="0"/>
              <a:t>Wait </a:t>
            </a:r>
            <a:r>
              <a:rPr lang="en-US" dirty="0"/>
              <a:t>for the concrete to </a:t>
            </a:r>
            <a:r>
              <a:rPr lang="en-US" dirty="0" smtClean="0"/>
              <a:t>cure</a:t>
            </a:r>
            <a:endParaRPr lang="en-US" dirty="0"/>
          </a:p>
        </p:txBody>
      </p:sp>
      <p:sp>
        <p:nvSpPr>
          <p:cNvPr id="4" name="Rectangle 3"/>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5.6</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5083948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Inductance </a:t>
            </a:r>
            <a:r>
              <a:rPr lang="en-US" dirty="0"/>
              <a:t>Loop Installation</a:t>
            </a:r>
          </a:p>
        </p:txBody>
      </p:sp>
      <p:sp>
        <p:nvSpPr>
          <p:cNvPr id="3" name="Content Placeholder 2"/>
          <p:cNvSpPr>
            <a:spLocks noGrp="1"/>
          </p:cNvSpPr>
          <p:nvPr>
            <p:ph idx="1"/>
          </p:nvPr>
        </p:nvSpPr>
        <p:spPr/>
        <p:txBody>
          <a:bodyPr/>
          <a:lstStyle/>
          <a:p>
            <a:r>
              <a:rPr lang="en-US" dirty="0"/>
              <a:t>Inductance Loop </a:t>
            </a:r>
            <a:r>
              <a:rPr lang="en-US" dirty="0" smtClean="0"/>
              <a:t>Installation</a:t>
            </a:r>
          </a:p>
          <a:p>
            <a:pPr lvl="1"/>
            <a:r>
              <a:rPr lang="en-US" dirty="0" smtClean="0"/>
              <a:t>Many </a:t>
            </a:r>
            <a:r>
              <a:rPr lang="en-US" dirty="0"/>
              <a:t>types of vehicle detection systems exist </a:t>
            </a:r>
            <a:endParaRPr lang="en-US" dirty="0" smtClean="0"/>
          </a:p>
          <a:p>
            <a:pPr lvl="2"/>
            <a:r>
              <a:rPr lang="en-US" dirty="0" smtClean="0"/>
              <a:t>Video</a:t>
            </a:r>
          </a:p>
          <a:p>
            <a:pPr lvl="2"/>
            <a:r>
              <a:rPr lang="en-US" dirty="0" smtClean="0"/>
              <a:t>Magnetometers</a:t>
            </a:r>
          </a:p>
          <a:p>
            <a:pPr lvl="2"/>
            <a:r>
              <a:rPr lang="en-US" dirty="0" smtClean="0"/>
              <a:t>Microwave</a:t>
            </a:r>
          </a:p>
          <a:p>
            <a:pPr lvl="2"/>
            <a:r>
              <a:rPr lang="en-US" dirty="0" smtClean="0"/>
              <a:t>Infrared</a:t>
            </a:r>
          </a:p>
          <a:p>
            <a:pPr lvl="2"/>
            <a:r>
              <a:rPr lang="en-US" dirty="0" smtClean="0"/>
              <a:t>etc.</a:t>
            </a:r>
          </a:p>
          <a:p>
            <a:pPr lvl="1"/>
            <a:r>
              <a:rPr lang="en-US" dirty="0" smtClean="0"/>
              <a:t>inductance </a:t>
            </a:r>
            <a:r>
              <a:rPr lang="en-US" dirty="0"/>
              <a:t>loops are the most common</a:t>
            </a:r>
          </a:p>
        </p:txBody>
      </p:sp>
      <p:pic>
        <p:nvPicPr>
          <p:cNvPr id="27650" name="Picture 2"/>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r="35236"/>
          <a:stretch/>
        </p:blipFill>
        <p:spPr bwMode="auto">
          <a:xfrm>
            <a:off x="1981200" y="1981200"/>
            <a:ext cx="6216650" cy="472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381000" y="1828800"/>
            <a:ext cx="8610600" cy="4250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5.16</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4312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fltVal val="0"/>
                                          </p:val>
                                        </p:tav>
                                        <p:tav tm="100000">
                                          <p:val>
                                            <p:strVal val="#ppt_h"/>
                                          </p:val>
                                        </p:tav>
                                      </p:tavLst>
                                    </p:anim>
                                    <p:animEffect transition="in" filter="fade">
                                      <p:cBhvr>
                                        <p:cTn id="9" dur="500"/>
                                        <p:tgtEl>
                                          <p:spTgt spid="276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 the Correct Type of Loop</a:t>
            </a:r>
          </a:p>
        </p:txBody>
      </p:sp>
      <p:sp>
        <p:nvSpPr>
          <p:cNvPr id="3" name="Content Placeholder 2"/>
          <p:cNvSpPr>
            <a:spLocks noGrp="1"/>
          </p:cNvSpPr>
          <p:nvPr>
            <p:ph idx="1"/>
          </p:nvPr>
        </p:nvSpPr>
        <p:spPr/>
        <p:txBody>
          <a:bodyPr/>
          <a:lstStyle/>
          <a:p>
            <a:r>
              <a:rPr lang="en-US" dirty="0"/>
              <a:t>Install the Correct Type of </a:t>
            </a:r>
            <a:r>
              <a:rPr lang="en-US" dirty="0" smtClean="0"/>
              <a:t>Loop</a:t>
            </a:r>
          </a:p>
          <a:p>
            <a:endParaRPr lang="en-US" dirty="0"/>
          </a:p>
        </p:txBody>
      </p:sp>
      <p:pic>
        <p:nvPicPr>
          <p:cNvPr id="28674"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2286000"/>
            <a:ext cx="8470161"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914400" y="1371600"/>
            <a:ext cx="7962728" cy="5290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 Pavement Loops</a:t>
            </a:r>
          </a:p>
        </p:txBody>
      </p:sp>
      <p:sp>
        <p:nvSpPr>
          <p:cNvPr id="3" name="Content Placeholder 2"/>
          <p:cNvSpPr>
            <a:spLocks noGrp="1"/>
          </p:cNvSpPr>
          <p:nvPr>
            <p:ph idx="1"/>
          </p:nvPr>
        </p:nvSpPr>
        <p:spPr/>
        <p:txBody>
          <a:bodyPr/>
          <a:lstStyle/>
          <a:p>
            <a:r>
              <a:rPr lang="en-US" dirty="0"/>
              <a:t>Under Pavement Loops</a:t>
            </a:r>
          </a:p>
          <a:p>
            <a:pPr lvl="1"/>
            <a:r>
              <a:rPr lang="en-US" dirty="0"/>
              <a:t>The plans sometime call for the inductance loops to be installed before the final surface course is </a:t>
            </a:r>
            <a:r>
              <a:rPr lang="en-US" dirty="0" smtClean="0"/>
              <a:t>place</a:t>
            </a:r>
            <a:endParaRPr lang="en-US" dirty="0"/>
          </a:p>
        </p:txBody>
      </p:sp>
      <p:pic>
        <p:nvPicPr>
          <p:cNvPr id="307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743200" y="3449782"/>
            <a:ext cx="4495800" cy="3030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Marking the Loops</a:t>
            </a:r>
          </a:p>
        </p:txBody>
      </p:sp>
      <p:sp>
        <p:nvSpPr>
          <p:cNvPr id="3" name="Content Placeholder 2"/>
          <p:cNvSpPr>
            <a:spLocks noGrp="1"/>
          </p:cNvSpPr>
          <p:nvPr>
            <p:ph idx="1"/>
          </p:nvPr>
        </p:nvSpPr>
        <p:spPr/>
        <p:txBody>
          <a:bodyPr/>
          <a:lstStyle/>
          <a:p>
            <a:r>
              <a:rPr lang="en-US" dirty="0" smtClean="0"/>
              <a:t>Marking </a:t>
            </a:r>
            <a:r>
              <a:rPr lang="en-US" dirty="0"/>
              <a:t>the </a:t>
            </a:r>
            <a:r>
              <a:rPr lang="en-US" dirty="0" smtClean="0"/>
              <a:t>Loops</a:t>
            </a:r>
          </a:p>
          <a:p>
            <a:pPr lvl="1"/>
            <a:r>
              <a:rPr lang="en-US" dirty="0"/>
              <a:t>An outline of the loops should be made on the pavement with chalk or spray paint prior to cutting the loops</a:t>
            </a:r>
          </a:p>
        </p:txBody>
      </p:sp>
      <p:pic>
        <p:nvPicPr>
          <p:cNvPr id="2050" name="Picture 2" descr="C:\01Projects\PennDOT\Specific Traffic Training\Pictures\2013-09-25 PennDOT-Upper Merion Township\20130925_183214.jpg"/>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t="14199" r="15714" b="20693"/>
          <a:stretch/>
        </p:blipFill>
        <p:spPr bwMode="auto">
          <a:xfrm>
            <a:off x="2209800" y="3581400"/>
            <a:ext cx="5116286" cy="2964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2985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Saw-cut Depth</a:t>
            </a:r>
          </a:p>
        </p:txBody>
      </p:sp>
      <p:sp>
        <p:nvSpPr>
          <p:cNvPr id="3" name="Content Placeholder 2"/>
          <p:cNvSpPr>
            <a:spLocks noGrp="1"/>
          </p:cNvSpPr>
          <p:nvPr>
            <p:ph idx="1"/>
          </p:nvPr>
        </p:nvSpPr>
        <p:spPr/>
        <p:txBody>
          <a:bodyPr/>
          <a:lstStyle/>
          <a:p>
            <a:r>
              <a:rPr lang="en-US" dirty="0"/>
              <a:t>Saw-cut </a:t>
            </a:r>
            <a:r>
              <a:rPr lang="en-US" dirty="0" smtClean="0"/>
              <a:t>Depth</a:t>
            </a:r>
          </a:p>
          <a:p>
            <a:pPr lvl="1"/>
            <a:r>
              <a:rPr lang="en-US" dirty="0"/>
              <a:t>The depth of the saw-cut depends on the number of turns of wire and the diameter of the wire</a:t>
            </a:r>
          </a:p>
        </p:txBody>
      </p:sp>
      <p:pic>
        <p:nvPicPr>
          <p:cNvPr id="2969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4169" b="3935"/>
          <a:stretch/>
        </p:blipFill>
        <p:spPr bwMode="auto">
          <a:xfrm>
            <a:off x="1506187" y="3276600"/>
            <a:ext cx="7333013" cy="349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500" fill="hold"/>
                                        <p:tgtEl>
                                          <p:spTgt spid="29698"/>
                                        </p:tgtEl>
                                        <p:attrNameLst>
                                          <p:attrName>ppt_w</p:attrName>
                                        </p:attrNameLst>
                                      </p:cBhvr>
                                      <p:tavLst>
                                        <p:tav tm="0">
                                          <p:val>
                                            <p:fltVal val="0"/>
                                          </p:val>
                                        </p:tav>
                                        <p:tav tm="100000">
                                          <p:val>
                                            <p:strVal val="#ppt_w"/>
                                          </p:val>
                                        </p:tav>
                                      </p:tavLst>
                                    </p:anim>
                                    <p:anim calcmode="lin" valueType="num">
                                      <p:cBhvr>
                                        <p:cTn id="8" dur="500" fill="hold"/>
                                        <p:tgtEl>
                                          <p:spTgt spid="29698"/>
                                        </p:tgtEl>
                                        <p:attrNameLst>
                                          <p:attrName>ppt_h</p:attrName>
                                        </p:attrNameLst>
                                      </p:cBhvr>
                                      <p:tavLst>
                                        <p:tav tm="0">
                                          <p:val>
                                            <p:fltVal val="0"/>
                                          </p:val>
                                        </p:tav>
                                        <p:tav tm="100000">
                                          <p:val>
                                            <p:strVal val="#ppt_h"/>
                                          </p:val>
                                        </p:tav>
                                      </p:tavLst>
                                    </p:anim>
                                    <p:animEffect transition="in" filter="fade">
                                      <p:cBhvr>
                                        <p:cTn id="9"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Against Insulation Damage</a:t>
            </a:r>
          </a:p>
        </p:txBody>
      </p:sp>
      <p:sp>
        <p:nvSpPr>
          <p:cNvPr id="3" name="Content Placeholder 2"/>
          <p:cNvSpPr>
            <a:spLocks noGrp="1"/>
          </p:cNvSpPr>
          <p:nvPr>
            <p:ph idx="1"/>
          </p:nvPr>
        </p:nvSpPr>
        <p:spPr/>
        <p:txBody>
          <a:bodyPr/>
          <a:lstStyle/>
          <a:p>
            <a:r>
              <a:rPr lang="en-US" dirty="0"/>
              <a:t>Protecting Against Insulation </a:t>
            </a:r>
            <a:r>
              <a:rPr lang="en-US" dirty="0" smtClean="0"/>
              <a:t>Damage</a:t>
            </a:r>
          </a:p>
          <a:p>
            <a:pPr lvl="1"/>
            <a:r>
              <a:rPr lang="en-US" dirty="0"/>
              <a:t>Sharp corners </a:t>
            </a:r>
            <a:r>
              <a:rPr lang="en-US" dirty="0" smtClean="0"/>
              <a:t>might </a:t>
            </a:r>
            <a:r>
              <a:rPr lang="en-US" dirty="0"/>
              <a:t>damage the loop wire insulation </a:t>
            </a:r>
            <a:endParaRPr lang="en-US" dirty="0" smtClean="0"/>
          </a:p>
          <a:p>
            <a:pPr lvl="2"/>
            <a:r>
              <a:rPr lang="en-US" dirty="0" smtClean="0"/>
              <a:t>typically </a:t>
            </a:r>
            <a:r>
              <a:rPr lang="en-US" dirty="0"/>
              <a:t>eliminated by either installing an angled saw-cut at the corners of the loop or by installing rounded corners</a:t>
            </a:r>
          </a:p>
        </p:txBody>
      </p:sp>
      <p:pic>
        <p:nvPicPr>
          <p:cNvPr id="2457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4238625"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Out the Saw-cuts</a:t>
            </a:r>
          </a:p>
        </p:txBody>
      </p:sp>
      <p:sp>
        <p:nvSpPr>
          <p:cNvPr id="3" name="Content Placeholder 2"/>
          <p:cNvSpPr>
            <a:spLocks noGrp="1"/>
          </p:cNvSpPr>
          <p:nvPr>
            <p:ph idx="1"/>
          </p:nvPr>
        </p:nvSpPr>
        <p:spPr/>
        <p:txBody>
          <a:bodyPr/>
          <a:lstStyle/>
          <a:p>
            <a:r>
              <a:rPr lang="en-US" dirty="0"/>
              <a:t>Cleaning Out the </a:t>
            </a:r>
            <a:r>
              <a:rPr lang="en-US" dirty="0" smtClean="0"/>
              <a:t>Saw-cuts</a:t>
            </a:r>
          </a:p>
          <a:p>
            <a:pPr lvl="1"/>
            <a:r>
              <a:rPr lang="en-US" dirty="0"/>
              <a:t>S</a:t>
            </a:r>
            <a:r>
              <a:rPr lang="en-US" dirty="0" smtClean="0"/>
              <a:t>aw-cuts </a:t>
            </a:r>
            <a:r>
              <a:rPr lang="en-US" dirty="0"/>
              <a:t>must be cleaned of all loose debris using either a blower or a strong vacuum</a:t>
            </a:r>
          </a:p>
          <a:p>
            <a:pPr lvl="1"/>
            <a:endParaRPr lang="en-US" dirty="0"/>
          </a:p>
        </p:txBody>
      </p:sp>
      <p:pic>
        <p:nvPicPr>
          <p:cNvPr id="409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38400" y="3581400"/>
            <a:ext cx="4867275" cy="2918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 </a:t>
            </a:r>
            <a:r>
              <a:rPr lang="en-US" dirty="0" smtClean="0"/>
              <a:t>Size and Type</a:t>
            </a:r>
            <a:endParaRPr lang="en-US" dirty="0"/>
          </a:p>
        </p:txBody>
      </p:sp>
      <p:sp>
        <p:nvSpPr>
          <p:cNvPr id="3" name="Content Placeholder 2"/>
          <p:cNvSpPr>
            <a:spLocks noGrp="1"/>
          </p:cNvSpPr>
          <p:nvPr>
            <p:ph idx="1"/>
          </p:nvPr>
        </p:nvSpPr>
        <p:spPr/>
        <p:txBody>
          <a:bodyPr/>
          <a:lstStyle/>
          <a:p>
            <a:r>
              <a:rPr lang="en-US" dirty="0" smtClean="0"/>
              <a:t>Wire Size</a:t>
            </a:r>
          </a:p>
          <a:p>
            <a:pPr lvl="1"/>
            <a:r>
              <a:rPr lang="en-US" dirty="0"/>
              <a:t>Inductance loops are typically constructed using AWG #14 or AWG #12 wire rated for 600 </a:t>
            </a:r>
            <a:r>
              <a:rPr lang="en-US" dirty="0" smtClean="0"/>
              <a:t>volts</a:t>
            </a:r>
          </a:p>
          <a:p>
            <a:r>
              <a:rPr lang="en-US" dirty="0"/>
              <a:t>Wire </a:t>
            </a:r>
            <a:r>
              <a:rPr lang="en-US" dirty="0" smtClean="0"/>
              <a:t>Type</a:t>
            </a:r>
          </a:p>
          <a:p>
            <a:pPr lvl="1"/>
            <a:r>
              <a:rPr lang="en-US" dirty="0" smtClean="0"/>
              <a:t>Should </a:t>
            </a:r>
            <a:r>
              <a:rPr lang="en-US" dirty="0"/>
              <a:t>meet </a:t>
            </a:r>
            <a:r>
              <a:rPr lang="en-US" dirty="0" smtClean="0"/>
              <a:t>specifications</a:t>
            </a:r>
            <a:endParaRPr lang="en-US" dirty="0"/>
          </a:p>
          <a:p>
            <a:pPr lvl="1"/>
            <a:endParaRPr lang="en-US" dirty="0"/>
          </a:p>
        </p:txBody>
      </p:sp>
    </p:spTree>
    <p:custDataLst>
      <p:tags r:id="rId1"/>
    </p:custDataLst>
    <p:extLst>
      <p:ext uri="{BB962C8B-B14F-4D97-AF65-F5344CB8AC3E}">
        <p14:creationId xmlns:p14="http://schemas.microsoft.com/office/powerpoint/2010/main" val="120474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Turns</a:t>
            </a:r>
          </a:p>
        </p:txBody>
      </p:sp>
      <p:sp>
        <p:nvSpPr>
          <p:cNvPr id="3" name="Content Placeholder 2"/>
          <p:cNvSpPr>
            <a:spLocks noGrp="1"/>
          </p:cNvSpPr>
          <p:nvPr>
            <p:ph idx="1"/>
          </p:nvPr>
        </p:nvSpPr>
        <p:spPr/>
        <p:txBody>
          <a:bodyPr/>
          <a:lstStyle/>
          <a:p>
            <a:r>
              <a:rPr lang="en-US" dirty="0"/>
              <a:t>Use the Correct Number of </a:t>
            </a:r>
            <a:r>
              <a:rPr lang="en-US" dirty="0" smtClean="0"/>
              <a:t>Turns</a:t>
            </a:r>
          </a:p>
          <a:p>
            <a:pPr lvl="1"/>
            <a:r>
              <a:rPr lang="en-US" dirty="0"/>
              <a:t>Either the plans or specifications will indicate the number of “turns” of loop wire that must be installed in the saw-cut</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590800" y="3453379"/>
            <a:ext cx="4740196" cy="3176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Backer Rod</a:t>
            </a:r>
          </a:p>
        </p:txBody>
      </p:sp>
      <p:sp>
        <p:nvSpPr>
          <p:cNvPr id="3" name="Content Placeholder 2"/>
          <p:cNvSpPr>
            <a:spLocks noGrp="1"/>
          </p:cNvSpPr>
          <p:nvPr>
            <p:ph idx="1"/>
          </p:nvPr>
        </p:nvSpPr>
        <p:spPr/>
        <p:txBody>
          <a:bodyPr>
            <a:normAutofit/>
          </a:bodyPr>
          <a:lstStyle/>
          <a:p>
            <a:r>
              <a:rPr lang="en-US" dirty="0"/>
              <a:t>Backer </a:t>
            </a:r>
            <a:r>
              <a:rPr lang="en-US" dirty="0" smtClean="0"/>
              <a:t>Rod</a:t>
            </a:r>
          </a:p>
          <a:p>
            <a:pPr lvl="1"/>
            <a:r>
              <a:rPr lang="en-US" dirty="0"/>
              <a:t>short strips of non-metallic hold-down material (such as polyethylene foam) are wedged into the saw-cut at 1’ intervals</a:t>
            </a:r>
          </a:p>
          <a:p>
            <a:endParaRPr lang="en-US" dirty="0"/>
          </a:p>
        </p:txBody>
      </p:sp>
      <p:pic>
        <p:nvPicPr>
          <p:cNvPr id="5122"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981200" y="3510294"/>
            <a:ext cx="5953125" cy="3042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Foundation Video</a:t>
            </a:r>
            <a:endParaRPr lang="en-US" dirty="0"/>
          </a:p>
        </p:txBody>
      </p:sp>
    </p:spTree>
    <p:custDataLst>
      <p:tags r:id="rId2"/>
    </p:custDataLst>
    <p:controls>
      <mc:AlternateContent xmlns:mc="http://schemas.openxmlformats.org/markup-compatibility/2006">
        <mc:Choice xmlns:v="urn:schemas-microsoft-com:vml" Requires="v">
          <p:control spid="11269" name="ArticulateFlashObject" r:id="rId3" imgW="7314286" imgH="5485714"/>
        </mc:Choice>
        <mc:Fallback>
          <p:control name="ArticulateFlashObject" r:id="rId3" imgW="7314286" imgH="5485714">
            <p:pic>
              <p:nvPicPr>
                <p:cNvPr id="0" name="ArticulateFlashObject"/>
                <p:cNvPicPr preferRelativeResize="0">
                  <a:picLocks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524000" y="1257300"/>
                  <a:ext cx="7315200" cy="5486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1980606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 Objects and Sealants</a:t>
            </a:r>
            <a:endParaRPr lang="en-US" dirty="0"/>
          </a:p>
        </p:txBody>
      </p:sp>
      <p:sp>
        <p:nvSpPr>
          <p:cNvPr id="3" name="Content Placeholder 2"/>
          <p:cNvSpPr>
            <a:spLocks noGrp="1"/>
          </p:cNvSpPr>
          <p:nvPr>
            <p:ph idx="1"/>
          </p:nvPr>
        </p:nvSpPr>
        <p:spPr/>
        <p:txBody>
          <a:bodyPr>
            <a:normAutofit/>
          </a:bodyPr>
          <a:lstStyle/>
          <a:p>
            <a:r>
              <a:rPr lang="en-US" dirty="0" smtClean="0"/>
              <a:t>Avoid </a:t>
            </a:r>
            <a:r>
              <a:rPr lang="en-US" dirty="0"/>
              <a:t>Sharp </a:t>
            </a:r>
            <a:r>
              <a:rPr lang="en-US" dirty="0" smtClean="0"/>
              <a:t>Objects</a:t>
            </a:r>
          </a:p>
          <a:p>
            <a:pPr lvl="1"/>
            <a:r>
              <a:rPr lang="en-US" dirty="0"/>
              <a:t>sharp objects that could damage the loop wire </a:t>
            </a:r>
          </a:p>
          <a:p>
            <a:r>
              <a:rPr lang="en-US" dirty="0"/>
              <a:t>Use of Proper Loop </a:t>
            </a:r>
            <a:r>
              <a:rPr lang="en-US" dirty="0" smtClean="0"/>
              <a:t>Sealants</a:t>
            </a:r>
          </a:p>
          <a:p>
            <a:pPr lvl="1"/>
            <a:r>
              <a:rPr lang="en-US" dirty="0"/>
              <a:t>Loop sealants are specially formulated to encapsulate the loop wires </a:t>
            </a:r>
          </a:p>
        </p:txBody>
      </p:sp>
      <p:pic>
        <p:nvPicPr>
          <p:cNvPr id="6146" name="Picture 2"/>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0317" b="10895"/>
          <a:stretch/>
        </p:blipFill>
        <p:spPr bwMode="auto">
          <a:xfrm>
            <a:off x="2743200" y="4495800"/>
            <a:ext cx="4440629" cy="2242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55113930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Shielded Lead-in Cables</a:t>
            </a:r>
          </a:p>
        </p:txBody>
      </p:sp>
      <p:sp>
        <p:nvSpPr>
          <p:cNvPr id="3" name="Content Placeholder 2"/>
          <p:cNvSpPr>
            <a:spLocks noGrp="1"/>
          </p:cNvSpPr>
          <p:nvPr>
            <p:ph idx="1"/>
          </p:nvPr>
        </p:nvSpPr>
        <p:spPr/>
        <p:txBody>
          <a:bodyPr>
            <a:normAutofit/>
          </a:bodyPr>
          <a:lstStyle/>
          <a:p>
            <a:r>
              <a:rPr lang="en-US" dirty="0" smtClean="0"/>
              <a:t>Use </a:t>
            </a:r>
            <a:r>
              <a:rPr lang="en-US" dirty="0"/>
              <a:t>of Shielded Lead-in </a:t>
            </a:r>
            <a:r>
              <a:rPr lang="en-US" dirty="0" smtClean="0"/>
              <a:t>Cables</a:t>
            </a:r>
          </a:p>
          <a:p>
            <a:pPr lvl="1"/>
            <a:r>
              <a:rPr lang="en-US" dirty="0"/>
              <a:t>loop wire should be spliced to a shielded lead-in cable at a junction box before it is run to the cabinet</a:t>
            </a:r>
          </a:p>
        </p:txBody>
      </p:sp>
    </p:spTree>
    <p:custDataLst>
      <p:tags r:id="rId1"/>
    </p:custDataLst>
    <p:extLst>
      <p:ext uri="{BB962C8B-B14F-4D97-AF65-F5344CB8AC3E}">
        <p14:creationId xmlns:p14="http://schemas.microsoft.com/office/powerpoint/2010/main" val="25511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Good Splice</a:t>
            </a:r>
          </a:p>
        </p:txBody>
      </p:sp>
      <p:sp>
        <p:nvSpPr>
          <p:cNvPr id="3" name="Content Placeholder 2"/>
          <p:cNvSpPr>
            <a:spLocks noGrp="1"/>
          </p:cNvSpPr>
          <p:nvPr>
            <p:ph idx="1"/>
          </p:nvPr>
        </p:nvSpPr>
        <p:spPr/>
        <p:txBody>
          <a:bodyPr/>
          <a:lstStyle/>
          <a:p>
            <a:r>
              <a:rPr lang="en-US" dirty="0"/>
              <a:t>Importance of Good </a:t>
            </a:r>
            <a:r>
              <a:rPr lang="en-US" dirty="0" smtClean="0"/>
              <a:t>Splice</a:t>
            </a:r>
          </a:p>
          <a:p>
            <a:pPr lvl="1"/>
            <a:r>
              <a:rPr lang="en-US" dirty="0"/>
              <a:t>The splice between the loop wire and the shielded lead-in cable is a potential weak point in the loop circuit and must be carefully constructed</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524139" y="3810000"/>
            <a:ext cx="8495591" cy="2929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Twisting the Tail</a:t>
            </a:r>
          </a:p>
        </p:txBody>
      </p:sp>
      <p:sp>
        <p:nvSpPr>
          <p:cNvPr id="3" name="Content Placeholder 2"/>
          <p:cNvSpPr>
            <a:spLocks noGrp="1"/>
          </p:cNvSpPr>
          <p:nvPr>
            <p:ph idx="1"/>
          </p:nvPr>
        </p:nvSpPr>
        <p:spPr/>
        <p:txBody>
          <a:bodyPr>
            <a:normAutofit/>
          </a:bodyPr>
          <a:lstStyle/>
          <a:p>
            <a:r>
              <a:rPr lang="en-US" dirty="0"/>
              <a:t>Twisting the </a:t>
            </a:r>
            <a:r>
              <a:rPr lang="en-US" dirty="0" smtClean="0"/>
              <a:t>Tail</a:t>
            </a:r>
          </a:p>
          <a:p>
            <a:pPr lvl="1"/>
            <a:r>
              <a:rPr lang="en-US" dirty="0"/>
              <a:t>The unshielded loop wire located in the tail should be twisted at a rate of no less than five twists per 1’</a:t>
            </a:r>
          </a:p>
          <a:p>
            <a:endParaRPr lang="en-US" dirty="0"/>
          </a:p>
        </p:txBody>
      </p:sp>
      <p:pic>
        <p:nvPicPr>
          <p:cNvPr id="7170" name="Picture 2"/>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11858" r="16557"/>
          <a:stretch/>
        </p:blipFill>
        <p:spPr bwMode="auto">
          <a:xfrm rot="16200000">
            <a:off x="3167556" y="2956153"/>
            <a:ext cx="3091730" cy="4092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Shielded Lead-in Cable</a:t>
            </a:r>
          </a:p>
        </p:txBody>
      </p:sp>
      <p:sp>
        <p:nvSpPr>
          <p:cNvPr id="3" name="Content Placeholder 2"/>
          <p:cNvSpPr>
            <a:spLocks noGrp="1"/>
          </p:cNvSpPr>
          <p:nvPr>
            <p:ph idx="1"/>
          </p:nvPr>
        </p:nvSpPr>
        <p:spPr/>
        <p:txBody>
          <a:bodyPr>
            <a:normAutofit/>
          </a:bodyPr>
          <a:lstStyle/>
          <a:p>
            <a:r>
              <a:rPr lang="en-US" dirty="0" smtClean="0"/>
              <a:t>Shielded </a:t>
            </a:r>
            <a:r>
              <a:rPr lang="en-US" dirty="0"/>
              <a:t>Lead-in </a:t>
            </a:r>
            <a:r>
              <a:rPr lang="en-US" dirty="0" smtClean="0"/>
              <a:t>Cable</a:t>
            </a:r>
          </a:p>
          <a:p>
            <a:pPr lvl="1"/>
            <a:r>
              <a:rPr lang="en-US" dirty="0" smtClean="0"/>
              <a:t>Typically </a:t>
            </a:r>
            <a:r>
              <a:rPr lang="en-US" dirty="0"/>
              <a:t>constructed of AWG #14 or AWG #12 wire </a:t>
            </a:r>
            <a:endParaRPr lang="en-US" dirty="0" smtClean="0"/>
          </a:p>
          <a:p>
            <a:pPr lvl="1"/>
            <a:r>
              <a:rPr lang="en-US" dirty="0" smtClean="0"/>
              <a:t>Twisted </a:t>
            </a:r>
            <a:r>
              <a:rPr lang="en-US" dirty="0"/>
              <a:t>at approximately 15 twists per 1’ </a:t>
            </a:r>
            <a:endParaRPr lang="en-US" dirty="0" smtClean="0"/>
          </a:p>
          <a:p>
            <a:pPr lvl="1"/>
            <a:r>
              <a:rPr lang="en-US" dirty="0" smtClean="0"/>
              <a:t>covered </a:t>
            </a:r>
            <a:r>
              <a:rPr lang="en-US" dirty="0"/>
              <a:t>by an aluminum-polyester shield and encased in a continuous polyethylene outer jacket</a:t>
            </a:r>
          </a:p>
        </p:txBody>
      </p:sp>
    </p:spTree>
    <p:custDataLst>
      <p:tags r:id="rId1"/>
    </p:custDataLst>
    <p:extLst>
      <p:ext uri="{BB962C8B-B14F-4D97-AF65-F5344CB8AC3E}">
        <p14:creationId xmlns:p14="http://schemas.microsoft.com/office/powerpoint/2010/main" val="219018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Terminology</a:t>
            </a:r>
          </a:p>
        </p:txBody>
      </p:sp>
      <p:sp>
        <p:nvSpPr>
          <p:cNvPr id="3" name="Content Placeholder 2"/>
          <p:cNvSpPr>
            <a:spLocks noGrp="1"/>
          </p:cNvSpPr>
          <p:nvPr>
            <p:ph idx="1"/>
          </p:nvPr>
        </p:nvSpPr>
        <p:spPr/>
        <p:txBody>
          <a:bodyPr/>
          <a:lstStyle/>
          <a:p>
            <a:r>
              <a:rPr lang="en-US" dirty="0"/>
              <a:t>Loop </a:t>
            </a:r>
            <a:r>
              <a:rPr lang="en-US" dirty="0" smtClean="0"/>
              <a:t>Terminology</a:t>
            </a:r>
          </a:p>
          <a:p>
            <a:pPr lvl="1"/>
            <a:r>
              <a:rPr lang="en-US" dirty="0" smtClean="0"/>
              <a:t>The </a:t>
            </a:r>
            <a:r>
              <a:rPr lang="en-US" dirty="0"/>
              <a:t>portion of the loop assembly located between the loop itself (the tail) and the shielded lead-in cable is called </a:t>
            </a:r>
            <a:endParaRPr lang="en-US" dirty="0" smtClean="0"/>
          </a:p>
          <a:p>
            <a:pPr lvl="1"/>
            <a:r>
              <a:rPr lang="en-US" dirty="0" smtClean="0"/>
              <a:t>“</a:t>
            </a:r>
            <a:r>
              <a:rPr lang="en-US" dirty="0"/>
              <a:t>home run” </a:t>
            </a:r>
            <a:r>
              <a:rPr lang="en-US" dirty="0" smtClean="0"/>
              <a:t>or</a:t>
            </a:r>
          </a:p>
          <a:p>
            <a:pPr lvl="1"/>
            <a:r>
              <a:rPr lang="en-US" dirty="0" smtClean="0"/>
              <a:t>BELDEN </a:t>
            </a:r>
            <a:r>
              <a:rPr lang="en-US" dirty="0"/>
              <a:t>(Mfg. of lead-in cable</a:t>
            </a:r>
            <a:r>
              <a:rPr lang="en-US" dirty="0" smtClean="0"/>
              <a:t>)</a:t>
            </a:r>
          </a:p>
          <a:p>
            <a:pPr lvl="1"/>
            <a:endParaRPr lang="en-US" dirty="0"/>
          </a:p>
        </p:txBody>
      </p:sp>
    </p:spTree>
    <p:custDataLst>
      <p:tags r:id="rId1"/>
    </p:custDataLst>
    <p:extLst>
      <p:ext uri="{BB962C8B-B14F-4D97-AF65-F5344CB8AC3E}">
        <p14:creationId xmlns:p14="http://schemas.microsoft.com/office/powerpoint/2010/main" val="124573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 Termination Panel</a:t>
            </a:r>
          </a:p>
        </p:txBody>
      </p:sp>
      <p:sp>
        <p:nvSpPr>
          <p:cNvPr id="3" name="Content Placeholder 2"/>
          <p:cNvSpPr>
            <a:spLocks noGrp="1"/>
          </p:cNvSpPr>
          <p:nvPr>
            <p:ph idx="1"/>
          </p:nvPr>
        </p:nvSpPr>
        <p:spPr>
          <a:xfrm>
            <a:off x="1295400" y="1433648"/>
            <a:ext cx="4267200" cy="5275373"/>
          </a:xfrm>
        </p:spPr>
        <p:txBody>
          <a:bodyPr>
            <a:normAutofit/>
          </a:bodyPr>
          <a:lstStyle/>
          <a:p>
            <a:r>
              <a:rPr lang="en-US" dirty="0"/>
              <a:t>Loop Termination </a:t>
            </a:r>
            <a:r>
              <a:rPr lang="en-US" dirty="0" smtClean="0"/>
              <a:t>Panel</a:t>
            </a:r>
          </a:p>
          <a:p>
            <a:pPr lvl="1"/>
            <a:r>
              <a:rPr lang="en-US" dirty="0"/>
              <a:t>The loop field wires </a:t>
            </a:r>
            <a:r>
              <a:rPr lang="en-US" dirty="0" smtClean="0"/>
              <a:t>are </a:t>
            </a:r>
            <a:r>
              <a:rPr lang="en-US" dirty="0"/>
              <a:t>connected to a loop termination panel located inside the controller cabinet</a:t>
            </a:r>
          </a:p>
        </p:txBody>
      </p:sp>
      <p:pic>
        <p:nvPicPr>
          <p:cNvPr id="3072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2467"/>
          <a:stretch/>
        </p:blipFill>
        <p:spPr bwMode="auto">
          <a:xfrm>
            <a:off x="5486400" y="1905000"/>
            <a:ext cx="3518972" cy="414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Unit</a:t>
            </a:r>
          </a:p>
        </p:txBody>
      </p:sp>
      <p:sp>
        <p:nvSpPr>
          <p:cNvPr id="3" name="Content Placeholder 2"/>
          <p:cNvSpPr>
            <a:spLocks noGrp="1"/>
          </p:cNvSpPr>
          <p:nvPr>
            <p:ph idx="1"/>
          </p:nvPr>
        </p:nvSpPr>
        <p:spPr/>
        <p:txBody>
          <a:bodyPr/>
          <a:lstStyle/>
          <a:p>
            <a:r>
              <a:rPr lang="en-US" dirty="0"/>
              <a:t>Detector </a:t>
            </a:r>
            <a:r>
              <a:rPr lang="en-US" dirty="0" smtClean="0"/>
              <a:t>Unit</a:t>
            </a:r>
          </a:p>
          <a:p>
            <a:pPr lvl="1"/>
            <a:r>
              <a:rPr lang="en-US" dirty="0" smtClean="0"/>
              <a:t>Senses </a:t>
            </a:r>
            <a:r>
              <a:rPr lang="en-US" dirty="0"/>
              <a:t>the change in inductance caused by a vehicle passing over the loop and converts this information into an electrical signal that the traffic signal controller can recognize</a:t>
            </a:r>
          </a:p>
        </p:txBody>
      </p:sp>
      <p:pic>
        <p:nvPicPr>
          <p:cNvPr id="4" name="Picture 3" descr="C:\01Projects\PennDOT\E02891\West Whiteland Route 100\Pictures\2013-09-27 PennDOT Route 100\04_Whiteland Town Center Drive\PennDOT Route 100 092.JPG"/>
          <p:cNvPicPr/>
          <p:nvPr>
            <p:custDataLst>
              <p:tags r:id="rId2"/>
            </p:custDataLst>
          </p:nvPr>
        </p:nvPicPr>
        <p:blipFill rotWithShape="1">
          <a:blip r:embed="rId5" cstate="print">
            <a:extLst>
              <a:ext uri="{28A0092B-C50C-407E-A947-70E740481C1C}">
                <a14:useLocalDpi xmlns:a14="http://schemas.microsoft.com/office/drawing/2010/main" val="0"/>
              </a:ext>
            </a:extLst>
          </a:blip>
          <a:srcRect t="6623" b="8547"/>
          <a:stretch/>
        </p:blipFill>
        <p:spPr bwMode="auto">
          <a:xfrm>
            <a:off x="4267200" y="4038598"/>
            <a:ext cx="4081555" cy="2596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Loop Crosstalk</a:t>
            </a:r>
            <a:endParaRPr lang="en-US" dirty="0"/>
          </a:p>
        </p:txBody>
      </p:sp>
      <p:sp>
        <p:nvSpPr>
          <p:cNvPr id="3" name="Content Placeholder 2"/>
          <p:cNvSpPr>
            <a:spLocks noGrp="1"/>
          </p:cNvSpPr>
          <p:nvPr>
            <p:ph idx="1"/>
          </p:nvPr>
        </p:nvSpPr>
        <p:spPr/>
        <p:txBody>
          <a:bodyPr/>
          <a:lstStyle/>
          <a:p>
            <a:r>
              <a:rPr lang="en-US" dirty="0"/>
              <a:t>Loop Crosstalk occurs between loops when the loops are: </a:t>
            </a:r>
          </a:p>
          <a:p>
            <a:pPr lvl="1"/>
            <a:r>
              <a:rPr lang="en-US" dirty="0"/>
              <a:t>Located close together</a:t>
            </a:r>
          </a:p>
          <a:p>
            <a:pPr lvl="1"/>
            <a:r>
              <a:rPr lang="en-US" dirty="0"/>
              <a:t>Similar size</a:t>
            </a:r>
          </a:p>
          <a:p>
            <a:pPr lvl="1"/>
            <a:r>
              <a:rPr lang="en-US" dirty="0"/>
              <a:t>Operating on a similar frequency</a:t>
            </a:r>
          </a:p>
          <a:p>
            <a:r>
              <a:rPr lang="en-US" dirty="0" smtClean="0"/>
              <a:t>Preventing </a:t>
            </a:r>
            <a:r>
              <a:rPr lang="en-US" dirty="0"/>
              <a:t>Loop </a:t>
            </a:r>
            <a:r>
              <a:rPr lang="en-US" dirty="0" smtClean="0">
                <a:hlinkClick r:id="rId4"/>
              </a:rPr>
              <a:t>Crosstalk</a:t>
            </a:r>
            <a:endParaRPr lang="en-US" dirty="0" smtClean="0"/>
          </a:p>
          <a:p>
            <a:pPr lvl="1"/>
            <a:r>
              <a:rPr lang="en-US" dirty="0"/>
              <a:t>C</a:t>
            </a:r>
            <a:r>
              <a:rPr lang="en-US" dirty="0" smtClean="0"/>
              <a:t>an </a:t>
            </a:r>
            <a:r>
              <a:rPr lang="en-US" dirty="0"/>
              <a:t>be prevented by setting detectors that control adjacent loops to different frequencies</a:t>
            </a:r>
          </a:p>
        </p:txBody>
      </p:sp>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 Zone Protection During Loop Installation</a:t>
            </a:r>
          </a:p>
        </p:txBody>
      </p:sp>
      <p:sp>
        <p:nvSpPr>
          <p:cNvPr id="3" name="Content Placeholder 2"/>
          <p:cNvSpPr>
            <a:spLocks noGrp="1"/>
          </p:cNvSpPr>
          <p:nvPr>
            <p:ph idx="1"/>
          </p:nvPr>
        </p:nvSpPr>
        <p:spPr/>
        <p:txBody>
          <a:bodyPr>
            <a:normAutofit/>
          </a:bodyPr>
          <a:lstStyle/>
          <a:p>
            <a:r>
              <a:rPr lang="en-US" dirty="0"/>
              <a:t>Work Zone Protection During Loop </a:t>
            </a:r>
            <a:r>
              <a:rPr lang="en-US" dirty="0" smtClean="0"/>
              <a:t>Installation</a:t>
            </a:r>
          </a:p>
          <a:p>
            <a:pPr lvl="1"/>
            <a:r>
              <a:rPr lang="en-US" dirty="0" smtClean="0"/>
              <a:t>Installation </a:t>
            </a:r>
            <a:r>
              <a:rPr lang="en-US" dirty="0"/>
              <a:t>should not be attempted without proper work zone traffic </a:t>
            </a:r>
            <a:r>
              <a:rPr lang="en-US" dirty="0" smtClean="0"/>
              <a:t>control</a:t>
            </a:r>
          </a:p>
          <a:p>
            <a:pPr lvl="1"/>
            <a:r>
              <a:rPr lang="en-US" dirty="0" smtClean="0"/>
              <a:t>Appropriate </a:t>
            </a:r>
            <a:r>
              <a:rPr lang="en-US" dirty="0"/>
              <a:t>advance signing will be needed </a:t>
            </a:r>
            <a:endParaRPr lang="en-US" dirty="0" smtClean="0"/>
          </a:p>
          <a:p>
            <a:pPr lvl="1"/>
            <a:r>
              <a:rPr lang="en-US" dirty="0" smtClean="0"/>
              <a:t>Depending </a:t>
            </a:r>
            <a:r>
              <a:rPr lang="en-US" dirty="0"/>
              <a:t>on the situation </a:t>
            </a:r>
            <a:r>
              <a:rPr lang="en-US" dirty="0" smtClean="0"/>
              <a:t>may need</a:t>
            </a:r>
          </a:p>
          <a:p>
            <a:pPr lvl="2"/>
            <a:r>
              <a:rPr lang="en-US" dirty="0" smtClean="0"/>
              <a:t>flashing </a:t>
            </a:r>
            <a:r>
              <a:rPr lang="en-US" dirty="0"/>
              <a:t>arrow </a:t>
            </a:r>
            <a:r>
              <a:rPr lang="en-US" dirty="0" smtClean="0"/>
              <a:t>board</a:t>
            </a:r>
          </a:p>
          <a:p>
            <a:pPr lvl="2"/>
            <a:r>
              <a:rPr lang="en-US" dirty="0" smtClean="0"/>
              <a:t>police officer</a:t>
            </a:r>
          </a:p>
          <a:p>
            <a:pPr lvl="2"/>
            <a:r>
              <a:rPr lang="en-US" dirty="0" smtClean="0"/>
              <a:t>properly </a:t>
            </a:r>
            <a:r>
              <a:rPr lang="en-US" dirty="0"/>
              <a:t>trained </a:t>
            </a:r>
            <a:r>
              <a:rPr lang="en-US" dirty="0" smtClean="0"/>
              <a:t>flaggers</a:t>
            </a:r>
            <a:endParaRPr lang="en-US" dirty="0"/>
          </a:p>
        </p:txBody>
      </p:sp>
    </p:spTree>
    <p:custDataLst>
      <p:tags r:id="rId1"/>
    </p:custDataLst>
    <p:extLst>
      <p:ext uri="{BB962C8B-B14F-4D97-AF65-F5344CB8AC3E}">
        <p14:creationId xmlns:p14="http://schemas.microsoft.com/office/powerpoint/2010/main" val="31686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a:t>
            </a:r>
            <a:r>
              <a:rPr lang="en-US" dirty="0"/>
              <a:t>Arm </a:t>
            </a:r>
            <a:r>
              <a:rPr lang="en-US" dirty="0" smtClean="0"/>
              <a:t>Installation</a:t>
            </a:r>
            <a:endParaRPr lang="en-US" dirty="0"/>
          </a:p>
        </p:txBody>
      </p:sp>
      <p:sp>
        <p:nvSpPr>
          <p:cNvPr id="3" name="Content Placeholder 2"/>
          <p:cNvSpPr>
            <a:spLocks noGrp="1"/>
          </p:cNvSpPr>
          <p:nvPr>
            <p:ph idx="1"/>
          </p:nvPr>
        </p:nvSpPr>
        <p:spPr/>
        <p:txBody>
          <a:bodyPr>
            <a:normAutofit lnSpcReduction="10000"/>
          </a:bodyPr>
          <a:lstStyle/>
          <a:p>
            <a:pPr lvl="1"/>
            <a:r>
              <a:rPr lang="en-US" dirty="0" smtClean="0"/>
              <a:t>Use </a:t>
            </a:r>
            <a:r>
              <a:rPr lang="en-US" dirty="0"/>
              <a:t>a crane or boom truck to set the vertical portion of the mast arm assembly (the mast arm pole) and secure the mast arm pole to the anchor bolts with hexagonal nuts</a:t>
            </a:r>
          </a:p>
          <a:p>
            <a:pPr lvl="1"/>
            <a:r>
              <a:rPr lang="en-US" dirty="0" smtClean="0"/>
              <a:t>Use </a:t>
            </a:r>
            <a:r>
              <a:rPr lang="en-US" dirty="0"/>
              <a:t>a crane to align the horizontal mast arm with the connection plate on the vertical pole and attach using hexagonal nuts</a:t>
            </a:r>
          </a:p>
          <a:p>
            <a:pPr lvl="1"/>
            <a:r>
              <a:rPr lang="en-US" dirty="0" smtClean="0"/>
              <a:t>Level </a:t>
            </a:r>
            <a:r>
              <a:rPr lang="en-US" dirty="0"/>
              <a:t>the assembly using the hexagonal nuts located at the base of the mast arm </a:t>
            </a:r>
            <a:r>
              <a:rPr lang="en-US" dirty="0" smtClean="0"/>
              <a:t>pole</a:t>
            </a:r>
            <a:endParaRPr lang="en-US" dirty="0"/>
          </a:p>
        </p:txBody>
      </p:sp>
      <p:pic>
        <p:nvPicPr>
          <p:cNvPr id="6146" name="Picture 2" descr="http://www.highloads.com/assets/galleries/27/image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828800" y="1485153"/>
            <a:ext cx="6934200" cy="5211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240210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t>
            </a:r>
            <a:r>
              <a:rPr lang="en-US" dirty="0"/>
              <a:t>Clean Up</a:t>
            </a:r>
          </a:p>
        </p:txBody>
      </p:sp>
      <p:sp>
        <p:nvSpPr>
          <p:cNvPr id="3" name="Content Placeholder 2"/>
          <p:cNvSpPr>
            <a:spLocks noGrp="1"/>
          </p:cNvSpPr>
          <p:nvPr>
            <p:ph idx="1"/>
          </p:nvPr>
        </p:nvSpPr>
        <p:spPr/>
        <p:txBody>
          <a:bodyPr/>
          <a:lstStyle/>
          <a:p>
            <a:r>
              <a:rPr lang="en-US" dirty="0"/>
              <a:t>When construction of the signal is complete, the area should be </a:t>
            </a:r>
            <a:endParaRPr lang="en-US" dirty="0" smtClean="0"/>
          </a:p>
          <a:p>
            <a:pPr lvl="1"/>
            <a:r>
              <a:rPr lang="en-US" dirty="0" smtClean="0"/>
              <a:t>returned </a:t>
            </a:r>
            <a:r>
              <a:rPr lang="en-US" dirty="0"/>
              <a:t>to a condition that is similar to the condition that existed before construction </a:t>
            </a:r>
            <a:r>
              <a:rPr lang="en-US" dirty="0" smtClean="0"/>
              <a:t>began</a:t>
            </a:r>
          </a:p>
          <a:p>
            <a:pPr lvl="1"/>
            <a:r>
              <a:rPr lang="en-US" dirty="0" smtClean="0"/>
              <a:t>Any </a:t>
            </a:r>
            <a:r>
              <a:rPr lang="en-US" dirty="0"/>
              <a:t>damage caused by the construction activities should be repaired and the area cleared of all construction-related debris</a:t>
            </a:r>
          </a:p>
        </p:txBody>
      </p:sp>
      <p:sp>
        <p:nvSpPr>
          <p:cNvPr id="4" name="Rectangle 3"/>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5.17</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5930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As-Built </a:t>
            </a:r>
            <a:r>
              <a:rPr lang="en-US" dirty="0"/>
              <a:t>(Record) Plans</a:t>
            </a:r>
          </a:p>
        </p:txBody>
      </p:sp>
      <p:sp>
        <p:nvSpPr>
          <p:cNvPr id="3" name="Content Placeholder 2"/>
          <p:cNvSpPr>
            <a:spLocks noGrp="1"/>
          </p:cNvSpPr>
          <p:nvPr>
            <p:ph idx="1"/>
          </p:nvPr>
        </p:nvSpPr>
        <p:spPr/>
        <p:txBody>
          <a:bodyPr>
            <a:normAutofit/>
          </a:bodyPr>
          <a:lstStyle/>
          <a:p>
            <a:r>
              <a:rPr lang="en-US" dirty="0"/>
              <a:t>Once the signal installation has been accepted, as-built (record) drawings need to be made and sent in with the semi-final </a:t>
            </a:r>
            <a:r>
              <a:rPr lang="en-US" dirty="0" smtClean="0"/>
              <a:t>records</a:t>
            </a:r>
          </a:p>
          <a:p>
            <a:r>
              <a:rPr lang="en-US" dirty="0" smtClean="0"/>
              <a:t>Any </a:t>
            </a:r>
            <a:r>
              <a:rPr lang="en-US" dirty="0"/>
              <a:t>part of the installation of the traffic signal that differs from the original design needs to be noted so that others have accurate information as to how it was </a:t>
            </a:r>
            <a:r>
              <a:rPr lang="en-US" dirty="0" smtClean="0"/>
              <a:t>built</a:t>
            </a:r>
            <a:endParaRPr lang="en-US" dirty="0"/>
          </a:p>
        </p:txBody>
      </p:sp>
      <p:sp>
        <p:nvSpPr>
          <p:cNvPr id="4" name="Rectangle 3"/>
          <p:cNvSpPr/>
          <p:nvPr/>
        </p:nvSpPr>
        <p:spPr>
          <a:xfrm>
            <a:off x="3183245" y="762000"/>
            <a:ext cx="2792752" cy="461665"/>
          </a:xfrm>
          <a:prstGeom prst="rect">
            <a:avLst/>
          </a:prstGeom>
          <a:noFill/>
        </p:spPr>
        <p:txBody>
          <a:bodyPr wrap="none" lIns="91440" tIns="45720" rIns="91440" bIns="45720">
            <a:spAutoFit/>
          </a:bodyPr>
          <a:lstStyle/>
          <a:p>
            <a:pPr algn="ctr"/>
            <a:r>
              <a:rPr lang="en-US" sz="2400" dirty="0" smtClean="0">
                <a:ln w="1905"/>
                <a:solidFill>
                  <a:srgbClr val="FFFF00"/>
                </a:solidFill>
                <a:effectLst>
                  <a:innerShdw blurRad="69850" dist="43180" dir="5400000">
                    <a:srgbClr val="000000">
                      <a:alpha val="65000"/>
                    </a:srgbClr>
                  </a:innerShdw>
                </a:effectLst>
              </a:rPr>
              <a:t>Manual </a:t>
            </a:r>
            <a:r>
              <a:rPr lang="en-US" sz="2400" cap="none" spc="0" dirty="0" smtClean="0">
                <a:ln w="1905"/>
                <a:solidFill>
                  <a:srgbClr val="FFFF00"/>
                </a:solidFill>
                <a:effectLst>
                  <a:innerShdw blurRad="69850" dist="43180" dir="5400000">
                    <a:srgbClr val="000000">
                      <a:alpha val="65000"/>
                    </a:srgbClr>
                  </a:innerShdw>
                </a:effectLst>
              </a:rPr>
              <a:t>Section 5.18</a:t>
            </a:r>
            <a:endParaRPr lang="en-US" sz="2400"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9291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6" name="Title 45" hidden="1"/>
          <p:cNvSpPr>
            <a:spLocks noGrp="1"/>
          </p:cNvSpPr>
          <p:nvPr>
            <p:ph type="title"/>
          </p:nvPr>
        </p:nvSpPr>
        <p:spPr/>
        <p:txBody>
          <a:bodyPr/>
          <a:lstStyle/>
          <a:p>
            <a:r>
              <a:rPr lang="en-US" smtClean="0"/>
              <a:t>Chapter 5 Quiz</a:t>
            </a:r>
            <a:endParaRPr lang="en-US"/>
          </a:p>
        </p:txBody>
      </p:sp>
      <p:pic>
        <p:nvPicPr>
          <p:cNvPr id="47" name="Picture 46"/>
          <p:cNvPicPr>
            <a:picLocks/>
          </p:cNvPicPr>
          <p:nvPr/>
        </p:nvPicPr>
        <p:blipFill>
          <a:blip r:embed="rId8">
            <a:extLst>
              <a:ext uri="{28A0092B-C50C-407E-A947-70E740481C1C}">
                <a14:useLocalDpi xmlns:a14="http://schemas.microsoft.com/office/drawing/2010/main" val="0"/>
              </a:ext>
            </a:extLst>
          </a:blip>
          <a:stretch>
            <a:fillRect/>
          </a:stretch>
        </p:blipFill>
        <p:spPr>
          <a:xfrm>
            <a:off x="0" y="5588000"/>
            <a:ext cx="9144000" cy="1270000"/>
          </a:xfrm>
          <a:prstGeom prst="rect">
            <a:avLst/>
          </a:prstGeom>
        </p:spPr>
      </p:pic>
      <p:pic>
        <p:nvPicPr>
          <p:cNvPr id="49" name="Picture 48"/>
          <p:cNvPicPr>
            <a:picLocks/>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3500" y="5579058"/>
            <a:ext cx="5740400" cy="1230734"/>
          </a:xfrm>
          <a:prstGeom prst="rect">
            <a:avLst/>
          </a:prstGeom>
        </p:spPr>
      </p:pic>
      <p:pic>
        <p:nvPicPr>
          <p:cNvPr id="50" name="Picture 49"/>
          <p:cNvPicPr>
            <a:picLocks/>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51" name="Picture 50"/>
          <p:cNvPicPr>
            <a:picLocks/>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spTree>
    <p:custDataLst>
      <p:tags r:id="rId1"/>
    </p:custDataLst>
    <p:extLst>
      <p:ext uri="{BB962C8B-B14F-4D97-AF65-F5344CB8AC3E}">
        <p14:creationId xmlns:p14="http://schemas.microsoft.com/office/powerpoint/2010/main" val="27153282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5 Completion</a:t>
            </a:r>
            <a:endParaRPr lang="en-US" dirty="0"/>
          </a:p>
        </p:txBody>
      </p:sp>
      <p:sp>
        <p:nvSpPr>
          <p:cNvPr id="3" name="Content Placeholder 2"/>
          <p:cNvSpPr>
            <a:spLocks noGrp="1"/>
          </p:cNvSpPr>
          <p:nvPr>
            <p:ph idx="1"/>
          </p:nvPr>
        </p:nvSpPr>
        <p:spPr/>
        <p:txBody>
          <a:bodyPr/>
          <a:lstStyle/>
          <a:p>
            <a:r>
              <a:rPr lang="en-US" dirty="0"/>
              <a:t>You have now completed </a:t>
            </a:r>
            <a:r>
              <a:rPr lang="en-US" dirty="0" smtClean="0"/>
              <a:t>Module 5, Traffic Signal Construction</a:t>
            </a:r>
            <a:endParaRPr lang="en-US" dirty="0"/>
          </a:p>
          <a:p>
            <a:r>
              <a:rPr lang="en-US" dirty="0"/>
              <a:t>To review any section in this module, use the “Outline” on the left</a:t>
            </a:r>
          </a:p>
          <a:p>
            <a:r>
              <a:rPr lang="en-US" dirty="0" smtClean="0"/>
              <a:t>Up next is Module 6, Traffic Signal Inspection</a:t>
            </a:r>
            <a:endParaRPr lang="en-US" dirty="0"/>
          </a:p>
          <a:p>
            <a:r>
              <a:rPr lang="en-US" dirty="0" smtClean="0"/>
              <a:t>Module 6 is the final module in the course</a:t>
            </a:r>
            <a:endParaRPr lang="en-US" dirty="0"/>
          </a:p>
        </p:txBody>
      </p:sp>
    </p:spTree>
    <p:custDataLst>
      <p:tags r:id="rId1"/>
    </p:custDataLst>
    <p:extLst>
      <p:ext uri="{BB962C8B-B14F-4D97-AF65-F5344CB8AC3E}">
        <p14:creationId xmlns:p14="http://schemas.microsoft.com/office/powerpoint/2010/main" val="33779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Modules</a:t>
            </a:r>
            <a:endParaRPr lang="en-US" dirty="0"/>
          </a:p>
        </p:txBody>
      </p:sp>
      <p:sp>
        <p:nvSpPr>
          <p:cNvPr id="6" name="Content Placeholder 5"/>
          <p:cNvSpPr>
            <a:spLocks noGrp="1"/>
          </p:cNvSpPr>
          <p:nvPr>
            <p:ph idx="1"/>
          </p:nvPr>
        </p:nvSpPr>
        <p:spPr/>
        <p:txBody>
          <a:bodyPr>
            <a:normAutofit/>
          </a:bodyPr>
          <a:lstStyle/>
          <a:p>
            <a:r>
              <a:rPr lang="en-US" dirty="0" smtClean="0"/>
              <a:t>The remaining module is: </a:t>
            </a:r>
          </a:p>
          <a:p>
            <a:pPr lvl="1"/>
            <a:r>
              <a:rPr lang="en-US" dirty="0" smtClean="0"/>
              <a:t>Module 6: Traffic Signal Inspection</a:t>
            </a:r>
          </a:p>
          <a:p>
            <a:r>
              <a:rPr lang="en-US" dirty="0" smtClean="0"/>
              <a:t>Return to the PennDOT </a:t>
            </a:r>
            <a:r>
              <a:rPr lang="en-US" dirty="0" smtClean="0">
                <a:hlinkClick r:id="rId4"/>
              </a:rPr>
              <a:t>Technical Training Calendar</a:t>
            </a:r>
            <a:r>
              <a:rPr lang="en-US" dirty="0" smtClean="0"/>
              <a:t> to select Module 6</a:t>
            </a:r>
            <a:endParaRPr lang="en-US" dirty="0"/>
          </a:p>
        </p:txBody>
      </p:sp>
      <p:sp>
        <p:nvSpPr>
          <p:cNvPr id="3" name="Slide Number Placeholder 2"/>
          <p:cNvSpPr>
            <a:spLocks noGrp="1"/>
          </p:cNvSpPr>
          <p:nvPr>
            <p:ph type="sldNum" sz="quarter" idx="12"/>
          </p:nvPr>
        </p:nvSpPr>
        <p:spPr/>
        <p:txBody>
          <a:bodyPr/>
          <a:lstStyle/>
          <a:p>
            <a:fld id="{4AF5287F-D8A0-4DC1-907A-6A50F6C473D9}" type="slidenum">
              <a:rPr lang="en-US" smtClean="0"/>
              <a:pPr/>
              <a:t>144</a:t>
            </a:fld>
            <a:endParaRPr lang="en-US" dirty="0"/>
          </a:p>
        </p:txBody>
      </p:sp>
    </p:spTree>
    <p:custDataLst>
      <p:tags r:id="rId1"/>
    </p:custDataLst>
    <p:extLst>
      <p:ext uri="{BB962C8B-B14F-4D97-AF65-F5344CB8AC3E}">
        <p14:creationId xmlns:p14="http://schemas.microsoft.com/office/powerpoint/2010/main" val="18078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a:t>
            </a:r>
            <a:r>
              <a:rPr lang="en-US" dirty="0"/>
              <a:t>Arm </a:t>
            </a:r>
            <a:r>
              <a:rPr lang="en-US" dirty="0" smtClean="0"/>
              <a:t>Features</a:t>
            </a:r>
            <a:endParaRPr lang="en-US" dirty="0"/>
          </a:p>
        </p:txBody>
      </p:sp>
      <p:sp>
        <p:nvSpPr>
          <p:cNvPr id="3" name="Content Placeholder 2"/>
          <p:cNvSpPr>
            <a:spLocks noGrp="1"/>
          </p:cNvSpPr>
          <p:nvPr>
            <p:ph idx="1"/>
          </p:nvPr>
        </p:nvSpPr>
        <p:spPr/>
        <p:txBody>
          <a:bodyPr/>
          <a:lstStyle/>
          <a:p>
            <a:r>
              <a:rPr lang="en-US" dirty="0"/>
              <a:t>Mast Arm </a:t>
            </a:r>
            <a:r>
              <a:rPr lang="en-US" dirty="0" smtClean="0"/>
              <a:t>Features</a:t>
            </a:r>
          </a:p>
          <a:p>
            <a:pPr lvl="1"/>
            <a:r>
              <a:rPr lang="en-US" dirty="0" smtClean="0"/>
              <a:t>Typically </a:t>
            </a:r>
            <a:r>
              <a:rPr lang="en-US" dirty="0"/>
              <a:t>constructed of either steel or </a:t>
            </a:r>
            <a:r>
              <a:rPr lang="en-US" dirty="0" smtClean="0"/>
              <a:t>aluminum</a:t>
            </a:r>
          </a:p>
          <a:p>
            <a:pPr lvl="1"/>
            <a:r>
              <a:rPr lang="en-US" dirty="0" smtClean="0"/>
              <a:t>Bolted </a:t>
            </a:r>
            <a:r>
              <a:rPr lang="en-US" dirty="0"/>
              <a:t>to a reinforced concrete foundation </a:t>
            </a:r>
            <a:endParaRPr lang="en-US" dirty="0" smtClean="0"/>
          </a:p>
          <a:p>
            <a:pPr lvl="1"/>
            <a:r>
              <a:rPr lang="en-US" dirty="0" smtClean="0"/>
              <a:t>Poles are hollow for cable</a:t>
            </a:r>
          </a:p>
          <a:p>
            <a:pPr lvl="1"/>
            <a:r>
              <a:rPr lang="en-US" dirty="0" smtClean="0"/>
              <a:t>Into conduit in foundation to devices</a:t>
            </a:r>
            <a:endParaRPr lang="en-US" dirty="0"/>
          </a:p>
        </p:txBody>
      </p:sp>
      <p:pic>
        <p:nvPicPr>
          <p:cNvPr id="3074"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24037" y="1676400"/>
            <a:ext cx="907288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471522"/>
            <a:ext cx="8077200" cy="638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612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p:cTn id="42" dur="500" fill="hold"/>
                                        <p:tgtEl>
                                          <p:spTgt spid="3074"/>
                                        </p:tgtEl>
                                        <p:attrNameLst>
                                          <p:attrName>ppt_w</p:attrName>
                                        </p:attrNameLst>
                                      </p:cBhvr>
                                      <p:tavLst>
                                        <p:tav tm="0">
                                          <p:val>
                                            <p:fltVal val="0"/>
                                          </p:val>
                                        </p:tav>
                                        <p:tav tm="100000">
                                          <p:val>
                                            <p:strVal val="#ppt_w"/>
                                          </p:val>
                                        </p:tav>
                                      </p:tavLst>
                                    </p:anim>
                                    <p:anim calcmode="lin" valueType="num">
                                      <p:cBhvr>
                                        <p:cTn id="43" dur="500" fill="hold"/>
                                        <p:tgtEl>
                                          <p:spTgt spid="3074"/>
                                        </p:tgtEl>
                                        <p:attrNameLst>
                                          <p:attrName>ppt_h</p:attrName>
                                        </p:attrNameLst>
                                      </p:cBhvr>
                                      <p:tavLst>
                                        <p:tav tm="0">
                                          <p:val>
                                            <p:fltVal val="0"/>
                                          </p:val>
                                        </p:tav>
                                        <p:tav tm="100000">
                                          <p:val>
                                            <p:strVal val="#ppt_h"/>
                                          </p:val>
                                        </p:tav>
                                      </p:tavLst>
                                    </p:anim>
                                    <p:animEffect transition="in" filter="fade">
                                      <p:cBhvr>
                                        <p:cTn id="44" dur="500"/>
                                        <p:tgtEl>
                                          <p:spTgt spid="307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075"/>
                                        </p:tgtEl>
                                        <p:attrNameLst>
                                          <p:attrName>style.visibility</p:attrName>
                                        </p:attrNameLst>
                                      </p:cBhvr>
                                      <p:to>
                                        <p:strVal val="visible"/>
                                      </p:to>
                                    </p:set>
                                    <p:anim calcmode="lin" valueType="num">
                                      <p:cBhvr>
                                        <p:cTn id="49" dur="1000" fill="hold"/>
                                        <p:tgtEl>
                                          <p:spTgt spid="3075"/>
                                        </p:tgtEl>
                                        <p:attrNameLst>
                                          <p:attrName>ppt_w</p:attrName>
                                        </p:attrNameLst>
                                      </p:cBhvr>
                                      <p:tavLst>
                                        <p:tav tm="0">
                                          <p:val>
                                            <p:fltVal val="0"/>
                                          </p:val>
                                        </p:tav>
                                        <p:tav tm="100000">
                                          <p:val>
                                            <p:strVal val="#ppt_w"/>
                                          </p:val>
                                        </p:tav>
                                      </p:tavLst>
                                    </p:anim>
                                    <p:anim calcmode="lin" valueType="num">
                                      <p:cBhvr>
                                        <p:cTn id="50" dur="1000" fill="hold"/>
                                        <p:tgtEl>
                                          <p:spTgt spid="3075"/>
                                        </p:tgtEl>
                                        <p:attrNameLst>
                                          <p:attrName>ppt_h</p:attrName>
                                        </p:attrNameLst>
                                      </p:cBhvr>
                                      <p:tavLst>
                                        <p:tav tm="0">
                                          <p:val>
                                            <p:fltVal val="0"/>
                                          </p:val>
                                        </p:tav>
                                        <p:tav tm="100000">
                                          <p:val>
                                            <p:strVal val="#ppt_h"/>
                                          </p:val>
                                        </p:tav>
                                      </p:tavLst>
                                    </p:anim>
                                    <p:anim calcmode="lin" valueType="num">
                                      <p:cBhvr>
                                        <p:cTn id="51" dur="1000" fill="hold"/>
                                        <p:tgtEl>
                                          <p:spTgt spid="3075"/>
                                        </p:tgtEl>
                                        <p:attrNameLst>
                                          <p:attrName>style.rotation</p:attrName>
                                        </p:attrNameLst>
                                      </p:cBhvr>
                                      <p:tavLst>
                                        <p:tav tm="0">
                                          <p:val>
                                            <p:fltVal val="90"/>
                                          </p:val>
                                        </p:tav>
                                        <p:tav tm="100000">
                                          <p:val>
                                            <p:fltVal val="0"/>
                                          </p:val>
                                        </p:tav>
                                      </p:tavLst>
                                    </p:anim>
                                    <p:animEffect transition="in" filter="fade">
                                      <p:cBhvr>
                                        <p:cTn id="52"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Above Ground Components</a:t>
            </a:r>
            <a:endParaRPr lang="en-US" dirty="0"/>
          </a:p>
        </p:txBody>
      </p:sp>
      <p:sp>
        <p:nvSpPr>
          <p:cNvPr id="3" name="Content Placeholder 2"/>
          <p:cNvSpPr>
            <a:spLocks noGrp="1"/>
          </p:cNvSpPr>
          <p:nvPr>
            <p:ph idx="1"/>
          </p:nvPr>
        </p:nvSpPr>
        <p:spPr/>
        <p:txBody>
          <a:bodyPr/>
          <a:lstStyle/>
          <a:p>
            <a:r>
              <a:rPr lang="en-US" dirty="0"/>
              <a:t>Above Ground </a:t>
            </a:r>
            <a:r>
              <a:rPr lang="en-US" dirty="0" smtClean="0"/>
              <a:t>Components</a:t>
            </a:r>
          </a:p>
          <a:p>
            <a:pPr lvl="1"/>
            <a:r>
              <a:rPr lang="en-US" dirty="0"/>
              <a:t>The above ground portion of the mast arm assembly consists of two major components:</a:t>
            </a:r>
          </a:p>
          <a:p>
            <a:pPr lvl="2"/>
            <a:r>
              <a:rPr lang="en-US" dirty="0" smtClean="0"/>
              <a:t>The </a:t>
            </a:r>
            <a:r>
              <a:rPr lang="en-US" dirty="0"/>
              <a:t>mast shaft, which is the vertical component that provides structural strength.</a:t>
            </a:r>
          </a:p>
          <a:p>
            <a:pPr lvl="2"/>
            <a:r>
              <a:rPr lang="en-US" dirty="0" smtClean="0"/>
              <a:t>The </a:t>
            </a:r>
            <a:r>
              <a:rPr lang="en-US" dirty="0"/>
              <a:t>mast arm itself, which is the horizontal component on which the signal heads are mounted.</a:t>
            </a:r>
          </a:p>
          <a:p>
            <a:pPr lvl="1"/>
            <a:endParaRPr lang="en-US" dirty="0"/>
          </a:p>
        </p:txBody>
      </p:sp>
      <p:pic>
        <p:nvPicPr>
          <p:cNvPr id="4098"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1981200"/>
            <a:ext cx="7865321"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p:cTn id="27" dur="1000" fill="hold"/>
                                        <p:tgtEl>
                                          <p:spTgt spid="4098"/>
                                        </p:tgtEl>
                                        <p:attrNameLst>
                                          <p:attrName>ppt_w</p:attrName>
                                        </p:attrNameLst>
                                      </p:cBhvr>
                                      <p:tavLst>
                                        <p:tav tm="0">
                                          <p:val>
                                            <p:fltVal val="0"/>
                                          </p:val>
                                        </p:tav>
                                        <p:tav tm="100000">
                                          <p:val>
                                            <p:strVal val="#ppt_w"/>
                                          </p:val>
                                        </p:tav>
                                      </p:tavLst>
                                    </p:anim>
                                    <p:anim calcmode="lin" valueType="num">
                                      <p:cBhvr>
                                        <p:cTn id="28" dur="1000" fill="hold"/>
                                        <p:tgtEl>
                                          <p:spTgt spid="4098"/>
                                        </p:tgtEl>
                                        <p:attrNameLst>
                                          <p:attrName>ppt_h</p:attrName>
                                        </p:attrNameLst>
                                      </p:cBhvr>
                                      <p:tavLst>
                                        <p:tav tm="0">
                                          <p:val>
                                            <p:fltVal val="0"/>
                                          </p:val>
                                        </p:tav>
                                        <p:tav tm="100000">
                                          <p:val>
                                            <p:strVal val="#ppt_h"/>
                                          </p:val>
                                        </p:tav>
                                      </p:tavLst>
                                    </p:anim>
                                    <p:anim calcmode="lin" valueType="num">
                                      <p:cBhvr>
                                        <p:cTn id="29" dur="1000" fill="hold"/>
                                        <p:tgtEl>
                                          <p:spTgt spid="4098"/>
                                        </p:tgtEl>
                                        <p:attrNameLst>
                                          <p:attrName>style.rotation</p:attrName>
                                        </p:attrNameLst>
                                      </p:cBhvr>
                                      <p:tavLst>
                                        <p:tav tm="0">
                                          <p:val>
                                            <p:fltVal val="90"/>
                                          </p:val>
                                        </p:tav>
                                        <p:tav tm="100000">
                                          <p:val>
                                            <p:fltVal val="0"/>
                                          </p:val>
                                        </p:tav>
                                      </p:tavLst>
                                    </p:anim>
                                    <p:animEffect transition="in" filter="fade">
                                      <p:cBhvr>
                                        <p:cTn id="3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a:t>
            </a:r>
            <a:r>
              <a:rPr lang="en-US" dirty="0"/>
              <a:t>Arm </a:t>
            </a:r>
            <a:r>
              <a:rPr lang="en-US" dirty="0" smtClean="0"/>
              <a:t>Foundation</a:t>
            </a:r>
            <a:endParaRPr lang="en-US" dirty="0"/>
          </a:p>
        </p:txBody>
      </p:sp>
      <p:sp>
        <p:nvSpPr>
          <p:cNvPr id="3" name="Content Placeholder 2"/>
          <p:cNvSpPr>
            <a:spLocks noGrp="1"/>
          </p:cNvSpPr>
          <p:nvPr>
            <p:ph idx="1"/>
          </p:nvPr>
        </p:nvSpPr>
        <p:spPr/>
        <p:txBody>
          <a:bodyPr/>
          <a:lstStyle/>
          <a:p>
            <a:r>
              <a:rPr lang="en-US" dirty="0" smtClean="0"/>
              <a:t>Mast Arm Foundation</a:t>
            </a:r>
          </a:p>
          <a:p>
            <a:pPr lvl="1"/>
            <a:r>
              <a:rPr lang="en-US" dirty="0" smtClean="0"/>
              <a:t>The mast arm foundation is composed of concrete with steel reinforcing</a:t>
            </a:r>
            <a:endParaRPr lang="en-US" dirty="0"/>
          </a:p>
        </p:txBody>
      </p:sp>
      <p:pic>
        <p:nvPicPr>
          <p:cNvPr id="5122" name="Picture 2"/>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r="13565"/>
          <a:stretch/>
        </p:blipFill>
        <p:spPr bwMode="auto">
          <a:xfrm>
            <a:off x="1147666" y="1905001"/>
            <a:ext cx="7386734"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1295399" y="2012156"/>
            <a:ext cx="7145751" cy="4007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the Cage</a:t>
            </a:r>
            <a:endParaRPr lang="en-US" dirty="0"/>
          </a:p>
        </p:txBody>
      </p:sp>
      <p:sp>
        <p:nvSpPr>
          <p:cNvPr id="3" name="Content Placeholder 2"/>
          <p:cNvSpPr>
            <a:spLocks noGrp="1"/>
          </p:cNvSpPr>
          <p:nvPr>
            <p:ph idx="1"/>
          </p:nvPr>
        </p:nvSpPr>
        <p:spPr/>
        <p:txBody>
          <a:bodyPr/>
          <a:lstStyle/>
          <a:p>
            <a:r>
              <a:rPr lang="en-US" dirty="0"/>
              <a:t>Preparing the </a:t>
            </a:r>
            <a:r>
              <a:rPr lang="en-US" dirty="0" smtClean="0"/>
              <a:t>Cage</a:t>
            </a:r>
          </a:p>
          <a:p>
            <a:pPr lvl="1"/>
            <a:r>
              <a:rPr lang="en-US" dirty="0"/>
              <a:t>The steel reinforcing in a mast arm foundation is commonly referred to as “the cage.”</a:t>
            </a:r>
          </a:p>
        </p:txBody>
      </p:sp>
      <p:pic>
        <p:nvPicPr>
          <p:cNvPr id="6146"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73034" y="1295400"/>
            <a:ext cx="864716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162800" y="4648200"/>
            <a:ext cx="1892935" cy="185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the Pole Position</a:t>
            </a:r>
            <a:endParaRPr lang="en-US" dirty="0"/>
          </a:p>
        </p:txBody>
      </p:sp>
      <p:sp>
        <p:nvSpPr>
          <p:cNvPr id="3" name="Content Placeholder 2"/>
          <p:cNvSpPr>
            <a:spLocks noGrp="1"/>
          </p:cNvSpPr>
          <p:nvPr>
            <p:ph idx="1"/>
          </p:nvPr>
        </p:nvSpPr>
        <p:spPr/>
        <p:txBody>
          <a:bodyPr/>
          <a:lstStyle/>
          <a:p>
            <a:r>
              <a:rPr lang="en-US" dirty="0"/>
              <a:t>Fix the Pole </a:t>
            </a:r>
            <a:r>
              <a:rPr lang="en-US" dirty="0" smtClean="0"/>
              <a:t>Position</a:t>
            </a:r>
          </a:p>
          <a:p>
            <a:pPr lvl="1"/>
            <a:r>
              <a:rPr lang="en-US" dirty="0"/>
              <a:t>Using the plans as a guide and making note of the location of underground utility lines (as marked by the utility companies), the final location of the poles is </a:t>
            </a:r>
            <a:r>
              <a:rPr lang="en-US" dirty="0" smtClean="0"/>
              <a:t>established</a:t>
            </a:r>
          </a:p>
          <a:p>
            <a:pPr lvl="1"/>
            <a:endParaRPr lang="en-US" dirty="0"/>
          </a:p>
        </p:txBody>
      </p:sp>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a:t>
            </a:r>
            <a:endParaRPr lang="en-US" dirty="0"/>
          </a:p>
        </p:txBody>
      </p:sp>
      <p:sp>
        <p:nvSpPr>
          <p:cNvPr id="3" name="Content Placeholder 2"/>
          <p:cNvSpPr>
            <a:spLocks noGrp="1"/>
          </p:cNvSpPr>
          <p:nvPr>
            <p:ph idx="1"/>
          </p:nvPr>
        </p:nvSpPr>
        <p:spPr/>
        <p:txBody>
          <a:bodyPr>
            <a:normAutofit/>
          </a:bodyPr>
          <a:lstStyle/>
          <a:p>
            <a:r>
              <a:rPr lang="en-US" dirty="0" smtClean="0"/>
              <a:t>May be installed by:</a:t>
            </a:r>
          </a:p>
          <a:p>
            <a:pPr lvl="1"/>
            <a:r>
              <a:rPr lang="en-US" dirty="0" smtClean="0"/>
              <a:t>Contracts </a:t>
            </a:r>
            <a:r>
              <a:rPr lang="en-US" dirty="0"/>
              <a:t>administered by </a:t>
            </a:r>
            <a:r>
              <a:rPr lang="en-US" dirty="0" smtClean="0"/>
              <a:t>local authorities</a:t>
            </a:r>
          </a:p>
          <a:p>
            <a:pPr lvl="1"/>
            <a:r>
              <a:rPr lang="en-US" dirty="0" smtClean="0"/>
              <a:t>Municipal forces</a:t>
            </a:r>
          </a:p>
          <a:p>
            <a:pPr lvl="1"/>
            <a:r>
              <a:rPr lang="en-US" dirty="0" smtClean="0"/>
              <a:t>Contracts </a:t>
            </a:r>
            <a:r>
              <a:rPr lang="en-US" dirty="0"/>
              <a:t>related to highway occupancy </a:t>
            </a:r>
            <a:r>
              <a:rPr lang="en-US" dirty="0" smtClean="0"/>
              <a:t>projects</a:t>
            </a:r>
          </a:p>
          <a:p>
            <a:pPr lvl="1"/>
            <a:r>
              <a:rPr lang="en-US" dirty="0" smtClean="0"/>
              <a:t>Department </a:t>
            </a:r>
            <a:r>
              <a:rPr lang="en-US" dirty="0"/>
              <a:t>construction contracts</a:t>
            </a:r>
            <a:endParaRPr lang="en-US" dirty="0" smtClean="0"/>
          </a:p>
          <a:p>
            <a:pPr lvl="1"/>
            <a:endParaRPr lang="en-US" dirty="0"/>
          </a:p>
        </p:txBody>
      </p:sp>
      <p:sp>
        <p:nvSpPr>
          <p:cNvPr id="4" name="Rectangle 3"/>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20672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Digging</a:t>
            </a:r>
            <a:endParaRPr lang="en-US" dirty="0"/>
          </a:p>
        </p:txBody>
      </p:sp>
      <p:sp>
        <p:nvSpPr>
          <p:cNvPr id="3" name="Content Placeholder 2"/>
          <p:cNvSpPr>
            <a:spLocks noGrp="1"/>
          </p:cNvSpPr>
          <p:nvPr>
            <p:ph idx="1"/>
          </p:nvPr>
        </p:nvSpPr>
        <p:spPr>
          <a:xfrm>
            <a:off x="1295400" y="1433648"/>
            <a:ext cx="3962400" cy="5275373"/>
          </a:xfrm>
        </p:spPr>
        <p:txBody>
          <a:bodyPr/>
          <a:lstStyle/>
          <a:p>
            <a:r>
              <a:rPr lang="en-US" dirty="0"/>
              <a:t>Hand Dig the </a:t>
            </a:r>
            <a:r>
              <a:rPr lang="en-US" dirty="0" smtClean="0"/>
              <a:t>Hole </a:t>
            </a:r>
          </a:p>
          <a:p>
            <a:pPr lvl="1"/>
            <a:r>
              <a:rPr lang="en-US" dirty="0" smtClean="0"/>
              <a:t>First few feet</a:t>
            </a:r>
          </a:p>
          <a:p>
            <a:pPr lvl="1"/>
            <a:r>
              <a:rPr lang="en-US" dirty="0"/>
              <a:t>Since utilities are not always properly </a:t>
            </a:r>
            <a:r>
              <a:rPr lang="en-US" dirty="0" smtClean="0"/>
              <a:t>located</a:t>
            </a:r>
          </a:p>
          <a:p>
            <a:pPr lvl="1"/>
            <a:r>
              <a:rPr lang="en-US" dirty="0" smtClean="0"/>
              <a:t>unknown </a:t>
            </a:r>
            <a:r>
              <a:rPr lang="en-US" dirty="0"/>
              <a:t>utilities are sometimes present at a </a:t>
            </a:r>
            <a:r>
              <a:rPr lang="en-US" dirty="0" smtClean="0"/>
              <a:t>site</a:t>
            </a:r>
            <a:endParaRPr lang="en-US" dirty="0"/>
          </a:p>
        </p:txBody>
      </p:sp>
      <p:pic>
        <p:nvPicPr>
          <p:cNvPr id="7170" name="Picture 2" descr="C:\Users\John\AppData\Local\Microsoft\Windows\Temporary Internet Files\Content.IE5\0BJXXRG5\MM900356702[1].gif"/>
          <p:cNvPicPr>
            <a:picLocks noChangeAspect="1" noChangeArrowheads="1" noCrop="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315200" y="17526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Hand Digging Hol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16551" y="3733800"/>
            <a:ext cx="3575049" cy="268128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Auger Digging</a:t>
            </a:r>
            <a:endParaRPr lang="en-US" dirty="0"/>
          </a:p>
        </p:txBody>
      </p:sp>
      <p:sp>
        <p:nvSpPr>
          <p:cNvPr id="3" name="Content Placeholder 2"/>
          <p:cNvSpPr>
            <a:spLocks noGrp="1"/>
          </p:cNvSpPr>
          <p:nvPr>
            <p:ph idx="1"/>
          </p:nvPr>
        </p:nvSpPr>
        <p:spPr/>
        <p:txBody>
          <a:bodyPr/>
          <a:lstStyle/>
          <a:p>
            <a:r>
              <a:rPr lang="en-US" dirty="0"/>
              <a:t>Dig Rest of the Hole</a:t>
            </a:r>
          </a:p>
          <a:p>
            <a:pPr lvl="1"/>
            <a:r>
              <a:rPr lang="en-US" dirty="0"/>
              <a:t>The remainder of the hole is then dug with automated auger equipment </a:t>
            </a:r>
            <a:r>
              <a:rPr lang="en-US" dirty="0" smtClean="0"/>
              <a:t>until </a:t>
            </a:r>
            <a:r>
              <a:rPr lang="en-US" dirty="0"/>
              <a:t>the required hole depth is achieved</a:t>
            </a:r>
          </a:p>
        </p:txBody>
      </p:sp>
      <p:pic>
        <p:nvPicPr>
          <p:cNvPr id="7170"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3203822"/>
            <a:ext cx="859106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Hole Stabilization</a:t>
            </a:r>
            <a:endParaRPr lang="en-US" dirty="0"/>
          </a:p>
        </p:txBody>
      </p:sp>
      <p:sp>
        <p:nvSpPr>
          <p:cNvPr id="3" name="Content Placeholder 2"/>
          <p:cNvSpPr>
            <a:spLocks noGrp="1"/>
          </p:cNvSpPr>
          <p:nvPr>
            <p:ph idx="1"/>
          </p:nvPr>
        </p:nvSpPr>
        <p:spPr/>
        <p:txBody>
          <a:bodyPr>
            <a:normAutofit/>
          </a:bodyPr>
          <a:lstStyle/>
          <a:p>
            <a:r>
              <a:rPr lang="en-US" dirty="0"/>
              <a:t>Hole </a:t>
            </a:r>
            <a:r>
              <a:rPr lang="en-US" dirty="0" smtClean="0"/>
              <a:t>Stabilization</a:t>
            </a:r>
          </a:p>
          <a:p>
            <a:pPr lvl="1"/>
            <a:r>
              <a:rPr lang="en-US" dirty="0" smtClean="0"/>
              <a:t>Measures </a:t>
            </a:r>
            <a:r>
              <a:rPr lang="en-US" dirty="0"/>
              <a:t>must be taken to ensure that the hole will not </a:t>
            </a:r>
            <a:r>
              <a:rPr lang="en-US" dirty="0" smtClean="0"/>
              <a:t>collapse</a:t>
            </a:r>
          </a:p>
          <a:p>
            <a:pPr lvl="1"/>
            <a:r>
              <a:rPr lang="en-US" dirty="0" smtClean="0"/>
              <a:t>Usually </a:t>
            </a:r>
            <a:r>
              <a:rPr lang="en-US" dirty="0"/>
              <a:t>done in one of two ways:</a:t>
            </a:r>
          </a:p>
          <a:p>
            <a:pPr lvl="2"/>
            <a:r>
              <a:rPr lang="en-US" dirty="0" smtClean="0"/>
              <a:t>By </a:t>
            </a:r>
            <a:r>
              <a:rPr lang="en-US" dirty="0"/>
              <a:t>inserting a sleeve into the </a:t>
            </a:r>
            <a:r>
              <a:rPr lang="en-US" dirty="0" smtClean="0"/>
              <a:t>hole</a:t>
            </a:r>
            <a:endParaRPr lang="en-US" dirty="0"/>
          </a:p>
          <a:p>
            <a:pPr lvl="2"/>
            <a:r>
              <a:rPr lang="en-US" dirty="0" smtClean="0"/>
              <a:t>By </a:t>
            </a:r>
            <a:r>
              <a:rPr lang="en-US" dirty="0"/>
              <a:t>applying mineral </a:t>
            </a:r>
            <a:r>
              <a:rPr lang="en-US" dirty="0" smtClean="0"/>
              <a:t>slurry</a:t>
            </a:r>
            <a:endParaRPr lang="en-US" dirty="0"/>
          </a:p>
          <a:p>
            <a:pPr lvl="1"/>
            <a:endParaRPr lang="en-US" dirty="0"/>
          </a:p>
        </p:txBody>
      </p:sp>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Sleeves</a:t>
            </a:r>
            <a:endParaRPr lang="en-US" dirty="0"/>
          </a:p>
        </p:txBody>
      </p:sp>
      <p:sp>
        <p:nvSpPr>
          <p:cNvPr id="3" name="Content Placeholder 2"/>
          <p:cNvSpPr>
            <a:spLocks noGrp="1"/>
          </p:cNvSpPr>
          <p:nvPr>
            <p:ph idx="1"/>
          </p:nvPr>
        </p:nvSpPr>
        <p:spPr/>
        <p:txBody>
          <a:bodyPr/>
          <a:lstStyle/>
          <a:p>
            <a:r>
              <a:rPr lang="en-US" dirty="0"/>
              <a:t>Types of </a:t>
            </a:r>
            <a:r>
              <a:rPr lang="en-US" dirty="0" smtClean="0"/>
              <a:t>Sleeves</a:t>
            </a:r>
          </a:p>
          <a:p>
            <a:pPr lvl="1"/>
            <a:r>
              <a:rPr lang="en-US" dirty="0"/>
              <a:t>Two types of sleeves are commonly used:  </a:t>
            </a:r>
            <a:endParaRPr lang="en-US" dirty="0" smtClean="0"/>
          </a:p>
          <a:p>
            <a:pPr lvl="2"/>
            <a:r>
              <a:rPr lang="en-US" dirty="0" smtClean="0"/>
              <a:t>metal </a:t>
            </a:r>
            <a:r>
              <a:rPr lang="en-US" dirty="0"/>
              <a:t>sleeves </a:t>
            </a:r>
            <a:endParaRPr lang="en-US" dirty="0" smtClean="0"/>
          </a:p>
          <a:p>
            <a:pPr lvl="2"/>
            <a:r>
              <a:rPr lang="en-US" dirty="0" smtClean="0"/>
              <a:t>sleeves </a:t>
            </a:r>
            <a:r>
              <a:rPr lang="en-US" dirty="0"/>
              <a:t>made of pressed cardboard coated with wax</a:t>
            </a:r>
          </a:p>
        </p:txBody>
      </p:sp>
      <p:pic>
        <p:nvPicPr>
          <p:cNvPr id="4" name="Picture 2"/>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17727" t="5298" r="15866" b="8236"/>
          <a:stretch/>
        </p:blipFill>
        <p:spPr bwMode="auto">
          <a:xfrm>
            <a:off x="1850540" y="1676400"/>
            <a:ext cx="6836260" cy="4784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Line Callout 1 4"/>
          <p:cNvSpPr/>
          <p:nvPr/>
        </p:nvSpPr>
        <p:spPr>
          <a:xfrm>
            <a:off x="4974740" y="1676400"/>
            <a:ext cx="3581400" cy="533400"/>
          </a:xfrm>
          <a:prstGeom prst="borderCallout1">
            <a:avLst>
              <a:gd name="adj1" fmla="val 14753"/>
              <a:gd name="adj2" fmla="val -43"/>
              <a:gd name="adj3" fmla="val 430867"/>
              <a:gd name="adj4" fmla="val -50270"/>
            </a:avLst>
          </a:prstGeom>
          <a:solidFill>
            <a:srgbClr val="FF0000"/>
          </a:solid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Pressed Cardboard Sleeve</a:t>
            </a:r>
            <a:endParaRPr lang="en-US" sz="2400" dirty="0"/>
          </a:p>
        </p:txBody>
      </p:sp>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Cage</a:t>
            </a:r>
            <a:endParaRPr lang="en-US" dirty="0"/>
          </a:p>
        </p:txBody>
      </p:sp>
      <p:sp>
        <p:nvSpPr>
          <p:cNvPr id="3" name="Content Placeholder 2"/>
          <p:cNvSpPr>
            <a:spLocks noGrp="1"/>
          </p:cNvSpPr>
          <p:nvPr>
            <p:ph idx="1"/>
          </p:nvPr>
        </p:nvSpPr>
        <p:spPr/>
        <p:txBody>
          <a:bodyPr/>
          <a:lstStyle/>
          <a:p>
            <a:r>
              <a:rPr lang="en-US" dirty="0"/>
              <a:t>Setting the </a:t>
            </a:r>
            <a:r>
              <a:rPr lang="en-US" dirty="0" smtClean="0"/>
              <a:t>Cage</a:t>
            </a:r>
          </a:p>
          <a:p>
            <a:pPr lvl="1"/>
            <a:r>
              <a:rPr lang="en-US" dirty="0"/>
              <a:t>Once the hole is dug and </a:t>
            </a:r>
            <a:r>
              <a:rPr lang="en-US" dirty="0" smtClean="0"/>
              <a:t>stabilized</a:t>
            </a:r>
          </a:p>
          <a:p>
            <a:pPr lvl="2"/>
            <a:r>
              <a:rPr lang="en-US" dirty="0" smtClean="0"/>
              <a:t>the </a:t>
            </a:r>
            <a:r>
              <a:rPr lang="en-US" dirty="0"/>
              <a:t>cage is </a:t>
            </a:r>
            <a:r>
              <a:rPr lang="en-US" dirty="0" smtClean="0"/>
              <a:t>suspended </a:t>
            </a:r>
            <a:r>
              <a:rPr lang="en-US" dirty="0"/>
              <a:t>into the hole using wooden supports </a:t>
            </a:r>
            <a:endParaRPr lang="en-US" dirty="0" smtClean="0"/>
          </a:p>
          <a:p>
            <a:pPr lvl="2"/>
            <a:r>
              <a:rPr lang="en-US" dirty="0" smtClean="0"/>
              <a:t>concrete </a:t>
            </a:r>
            <a:r>
              <a:rPr lang="en-US" dirty="0"/>
              <a:t>is poured around and through the cage until all voids are filled</a:t>
            </a:r>
          </a:p>
        </p:txBody>
      </p:sp>
      <p:pic>
        <p:nvPicPr>
          <p:cNvPr id="8194"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371600"/>
            <a:ext cx="8534400" cy="516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Conduits and Anchor Bolts</a:t>
            </a:r>
            <a:endParaRPr lang="en-US" dirty="0"/>
          </a:p>
        </p:txBody>
      </p:sp>
      <p:sp>
        <p:nvSpPr>
          <p:cNvPr id="3" name="Content Placeholder 2"/>
          <p:cNvSpPr>
            <a:spLocks noGrp="1"/>
          </p:cNvSpPr>
          <p:nvPr>
            <p:ph idx="1"/>
          </p:nvPr>
        </p:nvSpPr>
        <p:spPr/>
        <p:txBody>
          <a:bodyPr/>
          <a:lstStyle/>
          <a:p>
            <a:r>
              <a:rPr lang="en-US" dirty="0"/>
              <a:t>Installing </a:t>
            </a:r>
            <a:r>
              <a:rPr lang="en-US" dirty="0" smtClean="0"/>
              <a:t>Conduits</a:t>
            </a:r>
          </a:p>
          <a:p>
            <a:pPr lvl="1"/>
            <a:r>
              <a:rPr lang="en-US" dirty="0"/>
              <a:t>Before the concrete is poured, all conduits entering the foundation must be installed</a:t>
            </a:r>
          </a:p>
        </p:txBody>
      </p:sp>
      <p:pic>
        <p:nvPicPr>
          <p:cNvPr id="9219" name="Picture 3"/>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1479550"/>
            <a:ext cx="7590596"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custDataLst>
              <p:tags r:id="rId3"/>
            </p:custDataLst>
          </p:nvPr>
        </p:nvPicPr>
        <p:blipFill rotWithShape="1">
          <a:blip r:embed="rId10" cstate="print">
            <a:lum bright="-20000" contrast="40000"/>
            <a:extLst>
              <a:ext uri="{28A0092B-C50C-407E-A947-70E740481C1C}">
                <a14:useLocalDpi xmlns:a14="http://schemas.microsoft.com/office/drawing/2010/main" val="0"/>
              </a:ext>
            </a:extLst>
          </a:blip>
          <a:srcRect r="1154"/>
          <a:stretch/>
        </p:blipFill>
        <p:spPr bwMode="auto">
          <a:xfrm>
            <a:off x="958932" y="1616075"/>
            <a:ext cx="7434081" cy="449580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p:nvPr>
            <p:custDataLst>
              <p:tags r:id="rId4"/>
            </p:custDataLst>
          </p:nvPr>
        </p:nvPicPr>
        <p:blipFill>
          <a:blip r:embed="rId11" cstate="print">
            <a:lum bright="-20000" contrast="40000"/>
            <a:extLst>
              <a:ext uri="{28A0092B-C50C-407E-A947-70E740481C1C}">
                <a14:useLocalDpi xmlns:a14="http://schemas.microsoft.com/office/drawing/2010/main" val="0"/>
              </a:ext>
            </a:extLst>
          </a:blip>
          <a:srcRect/>
          <a:stretch>
            <a:fillRect/>
          </a:stretch>
        </p:blipFill>
        <p:spPr bwMode="auto">
          <a:xfrm>
            <a:off x="206828" y="533400"/>
            <a:ext cx="3029390" cy="406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custDataLst>
              <p:tags r:id="rId5"/>
            </p:custDataLst>
          </p:nvPr>
        </p:nvPicPr>
        <p:blipFill>
          <a:blip r:embed="rId12">
            <a:lum bright="-20000" contrast="40000"/>
            <a:extLst>
              <a:ext uri="{28A0092B-C50C-407E-A947-70E740481C1C}">
                <a14:useLocalDpi xmlns:a14="http://schemas.microsoft.com/office/drawing/2010/main" val="0"/>
              </a:ext>
            </a:extLst>
          </a:blip>
          <a:srcRect/>
          <a:stretch>
            <a:fillRect/>
          </a:stretch>
        </p:blipFill>
        <p:spPr bwMode="auto">
          <a:xfrm>
            <a:off x="3352800" y="3989166"/>
            <a:ext cx="566800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8" name="Picture 2"/>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4446325" y="152400"/>
            <a:ext cx="3518370" cy="371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Freeform 3"/>
          <p:cNvSpPr/>
          <p:nvPr/>
        </p:nvSpPr>
        <p:spPr>
          <a:xfrm>
            <a:off x="5486400" y="676894"/>
            <a:ext cx="1341912" cy="1294411"/>
          </a:xfrm>
          <a:custGeom>
            <a:avLst/>
            <a:gdLst>
              <a:gd name="connsiteX0" fmla="*/ 1318161 w 1341912"/>
              <a:gd name="connsiteY0" fmla="*/ 0 h 1294411"/>
              <a:gd name="connsiteX1" fmla="*/ 1330037 w 1341912"/>
              <a:gd name="connsiteY1" fmla="*/ 59376 h 1294411"/>
              <a:gd name="connsiteX2" fmla="*/ 1341912 w 1341912"/>
              <a:gd name="connsiteY2" fmla="*/ 95002 h 1294411"/>
              <a:gd name="connsiteX3" fmla="*/ 1330037 w 1341912"/>
              <a:gd name="connsiteY3" fmla="*/ 665018 h 1294411"/>
              <a:gd name="connsiteX4" fmla="*/ 1306286 w 1341912"/>
              <a:gd name="connsiteY4" fmla="*/ 736270 h 1294411"/>
              <a:gd name="connsiteX5" fmla="*/ 1282535 w 1341912"/>
              <a:gd name="connsiteY5" fmla="*/ 807522 h 1294411"/>
              <a:gd name="connsiteX6" fmla="*/ 1246909 w 1341912"/>
              <a:gd name="connsiteY6" fmla="*/ 843148 h 1294411"/>
              <a:gd name="connsiteX7" fmla="*/ 1187533 w 1341912"/>
              <a:gd name="connsiteY7" fmla="*/ 950025 h 1294411"/>
              <a:gd name="connsiteX8" fmla="*/ 1163782 w 1341912"/>
              <a:gd name="connsiteY8" fmla="*/ 985651 h 1294411"/>
              <a:gd name="connsiteX9" fmla="*/ 1128156 w 1341912"/>
              <a:gd name="connsiteY9" fmla="*/ 1009402 h 1294411"/>
              <a:gd name="connsiteX10" fmla="*/ 1056904 w 1341912"/>
              <a:gd name="connsiteY10" fmla="*/ 1056903 h 1294411"/>
              <a:gd name="connsiteX11" fmla="*/ 1021278 w 1341912"/>
              <a:gd name="connsiteY11" fmla="*/ 1080654 h 1294411"/>
              <a:gd name="connsiteX12" fmla="*/ 973777 w 1341912"/>
              <a:gd name="connsiteY12" fmla="*/ 1104405 h 1294411"/>
              <a:gd name="connsiteX13" fmla="*/ 938151 w 1341912"/>
              <a:gd name="connsiteY13" fmla="*/ 1128155 h 1294411"/>
              <a:gd name="connsiteX14" fmla="*/ 866899 w 1341912"/>
              <a:gd name="connsiteY14" fmla="*/ 1151906 h 1294411"/>
              <a:gd name="connsiteX15" fmla="*/ 831273 w 1341912"/>
              <a:gd name="connsiteY15" fmla="*/ 1163781 h 1294411"/>
              <a:gd name="connsiteX16" fmla="*/ 724395 w 1341912"/>
              <a:gd name="connsiteY16" fmla="*/ 1211283 h 1294411"/>
              <a:gd name="connsiteX17" fmla="*/ 688769 w 1341912"/>
              <a:gd name="connsiteY17" fmla="*/ 1223158 h 1294411"/>
              <a:gd name="connsiteX18" fmla="*/ 558141 w 1341912"/>
              <a:gd name="connsiteY18" fmla="*/ 1258784 h 1294411"/>
              <a:gd name="connsiteX19" fmla="*/ 510639 w 1341912"/>
              <a:gd name="connsiteY19" fmla="*/ 1270659 h 1294411"/>
              <a:gd name="connsiteX20" fmla="*/ 475013 w 1341912"/>
              <a:gd name="connsiteY20" fmla="*/ 1282535 h 1294411"/>
              <a:gd name="connsiteX21" fmla="*/ 0 w 1341912"/>
              <a:gd name="connsiteY21" fmla="*/ 129441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1912" h="1294411">
                <a:moveTo>
                  <a:pt x="1318161" y="0"/>
                </a:moveTo>
                <a:cubicBezTo>
                  <a:pt x="1322120" y="19792"/>
                  <a:pt x="1325142" y="39795"/>
                  <a:pt x="1330037" y="59376"/>
                </a:cubicBezTo>
                <a:cubicBezTo>
                  <a:pt x="1333073" y="71520"/>
                  <a:pt x="1341912" y="82484"/>
                  <a:pt x="1341912" y="95002"/>
                </a:cubicBezTo>
                <a:cubicBezTo>
                  <a:pt x="1341912" y="285049"/>
                  <a:pt x="1340579" y="475264"/>
                  <a:pt x="1330037" y="665018"/>
                </a:cubicBezTo>
                <a:cubicBezTo>
                  <a:pt x="1328648" y="690015"/>
                  <a:pt x="1314203" y="712519"/>
                  <a:pt x="1306286" y="736270"/>
                </a:cubicBezTo>
                <a:lnTo>
                  <a:pt x="1282535" y="807522"/>
                </a:lnTo>
                <a:lnTo>
                  <a:pt x="1246909" y="843148"/>
                </a:lnTo>
                <a:cubicBezTo>
                  <a:pt x="1226008" y="905854"/>
                  <a:pt x="1241977" y="868359"/>
                  <a:pt x="1187533" y="950025"/>
                </a:cubicBezTo>
                <a:cubicBezTo>
                  <a:pt x="1179616" y="961900"/>
                  <a:pt x="1175657" y="977734"/>
                  <a:pt x="1163782" y="985651"/>
                </a:cubicBezTo>
                <a:lnTo>
                  <a:pt x="1128156" y="1009402"/>
                </a:lnTo>
                <a:cubicBezTo>
                  <a:pt x="1086410" y="1072020"/>
                  <a:pt x="1128476" y="1026229"/>
                  <a:pt x="1056904" y="1056903"/>
                </a:cubicBezTo>
                <a:cubicBezTo>
                  <a:pt x="1043786" y="1062525"/>
                  <a:pt x="1033670" y="1073573"/>
                  <a:pt x="1021278" y="1080654"/>
                </a:cubicBezTo>
                <a:cubicBezTo>
                  <a:pt x="1005908" y="1089437"/>
                  <a:pt x="989147" y="1095622"/>
                  <a:pt x="973777" y="1104405"/>
                </a:cubicBezTo>
                <a:cubicBezTo>
                  <a:pt x="961385" y="1111486"/>
                  <a:pt x="951193" y="1122359"/>
                  <a:pt x="938151" y="1128155"/>
                </a:cubicBezTo>
                <a:cubicBezTo>
                  <a:pt x="915273" y="1138323"/>
                  <a:pt x="890650" y="1143989"/>
                  <a:pt x="866899" y="1151906"/>
                </a:cubicBezTo>
                <a:lnTo>
                  <a:pt x="831273" y="1163781"/>
                </a:lnTo>
                <a:cubicBezTo>
                  <a:pt x="774817" y="1201419"/>
                  <a:pt x="809186" y="1183019"/>
                  <a:pt x="724395" y="1211283"/>
                </a:cubicBezTo>
                <a:lnTo>
                  <a:pt x="688769" y="1223158"/>
                </a:lnTo>
                <a:cubicBezTo>
                  <a:pt x="622521" y="1267324"/>
                  <a:pt x="676402" y="1239074"/>
                  <a:pt x="558141" y="1258784"/>
                </a:cubicBezTo>
                <a:cubicBezTo>
                  <a:pt x="542042" y="1261467"/>
                  <a:pt x="526332" y="1266175"/>
                  <a:pt x="510639" y="1270659"/>
                </a:cubicBezTo>
                <a:cubicBezTo>
                  <a:pt x="498603" y="1274098"/>
                  <a:pt x="487514" y="1281894"/>
                  <a:pt x="475013" y="1282535"/>
                </a:cubicBezTo>
                <a:cubicBezTo>
                  <a:pt x="234881" y="1294850"/>
                  <a:pt x="167490" y="1294410"/>
                  <a:pt x="0" y="1294410"/>
                </a:cubicBezTo>
              </a:path>
            </a:pathLst>
          </a:cu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218"/>
                                        </p:tgtEl>
                                        <p:attrNameLst>
                                          <p:attrName>style.visibility</p:attrName>
                                        </p:attrNameLst>
                                      </p:cBhvr>
                                      <p:to>
                                        <p:strVal val="visible"/>
                                      </p:to>
                                    </p:set>
                                    <p:anim calcmode="lin" valueType="num">
                                      <p:cBhvr additive="base">
                                        <p:cTn id="27" dur="500" fill="hold"/>
                                        <p:tgtEl>
                                          <p:spTgt spid="9218"/>
                                        </p:tgtEl>
                                        <p:attrNameLst>
                                          <p:attrName>ppt_x</p:attrName>
                                        </p:attrNameLst>
                                      </p:cBhvr>
                                      <p:tavLst>
                                        <p:tav tm="0">
                                          <p:val>
                                            <p:strVal val="#ppt_x"/>
                                          </p:val>
                                        </p:tav>
                                        <p:tav tm="100000">
                                          <p:val>
                                            <p:strVal val="#ppt_x"/>
                                          </p:val>
                                        </p:tav>
                                      </p:tavLst>
                                    </p:anim>
                                    <p:anim calcmode="lin" valueType="num">
                                      <p:cBhvr additive="base">
                                        <p:cTn id="28" dur="500" fill="hold"/>
                                        <p:tgtEl>
                                          <p:spTgt spid="9218"/>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Curing</a:t>
            </a:r>
            <a:endParaRPr lang="en-US" dirty="0"/>
          </a:p>
        </p:txBody>
      </p:sp>
      <p:sp>
        <p:nvSpPr>
          <p:cNvPr id="3" name="Content Placeholder 2"/>
          <p:cNvSpPr>
            <a:spLocks noGrp="1"/>
          </p:cNvSpPr>
          <p:nvPr>
            <p:ph idx="1"/>
          </p:nvPr>
        </p:nvSpPr>
        <p:spPr/>
        <p:txBody>
          <a:bodyPr/>
          <a:lstStyle/>
          <a:p>
            <a:r>
              <a:rPr lang="en-US" dirty="0"/>
              <a:t>Concrete </a:t>
            </a:r>
            <a:r>
              <a:rPr lang="en-US" dirty="0" smtClean="0"/>
              <a:t>Curing</a:t>
            </a:r>
          </a:p>
          <a:p>
            <a:pPr lvl="1"/>
            <a:r>
              <a:rPr lang="en-US" dirty="0" smtClean="0"/>
              <a:t>Publication 408</a:t>
            </a:r>
          </a:p>
          <a:p>
            <a:pPr lvl="2"/>
            <a:r>
              <a:rPr lang="en-US" dirty="0"/>
              <a:t>After placing concrete, do not install supports for a minimum of 72 hours</a:t>
            </a:r>
          </a:p>
        </p:txBody>
      </p:sp>
      <p:pic>
        <p:nvPicPr>
          <p:cNvPr id="10243" name="Picture 3" descr="C:\Users\John\AppData\Local\Microsoft\Windows\Temporary Internet Files\Content.IE5\OV1441O3\MP900406639[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3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the Mast Arm Pole</a:t>
            </a:r>
          </a:p>
        </p:txBody>
      </p:sp>
      <p:sp>
        <p:nvSpPr>
          <p:cNvPr id="3" name="Content Placeholder 2"/>
          <p:cNvSpPr>
            <a:spLocks noGrp="1"/>
          </p:cNvSpPr>
          <p:nvPr>
            <p:ph idx="1"/>
          </p:nvPr>
        </p:nvSpPr>
        <p:spPr>
          <a:xfrm>
            <a:off x="1295399" y="1433648"/>
            <a:ext cx="5486401" cy="5275373"/>
          </a:xfrm>
        </p:spPr>
        <p:txBody>
          <a:bodyPr>
            <a:normAutofit/>
          </a:bodyPr>
          <a:lstStyle/>
          <a:p>
            <a:r>
              <a:rPr lang="en-US" dirty="0"/>
              <a:t>Setting the Mast Arm </a:t>
            </a:r>
            <a:r>
              <a:rPr lang="en-US" dirty="0" smtClean="0"/>
              <a:t>Pole</a:t>
            </a:r>
          </a:p>
          <a:p>
            <a:pPr lvl="1"/>
            <a:r>
              <a:rPr lang="en-US" dirty="0"/>
              <a:t>A typical 21’ steel shaft (the vertical portion of the mast arm assembly) weighs less than 1500 </a:t>
            </a:r>
            <a:r>
              <a:rPr lang="en-US" dirty="0" err="1" smtClean="0"/>
              <a:t>lbs</a:t>
            </a:r>
            <a:endParaRPr lang="en-US" dirty="0" smtClean="0"/>
          </a:p>
          <a:p>
            <a:pPr lvl="1"/>
            <a:r>
              <a:rPr lang="en-US" dirty="0"/>
              <a:t>A crane is used to lift the pole and, with the assistance of a person on the ground, the pole is guided onto the anchor bolts</a:t>
            </a:r>
          </a:p>
        </p:txBody>
      </p:sp>
      <p:pic>
        <p:nvPicPr>
          <p:cNvPr id="12290" name="Picture 2" descr="C:\01Projects\PennDOT\Specific Traffic Training\Pictures\2013-09-24 PennDOT Signal\PennDOT Signal 032.JPG"/>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l="35916" t="16797" r="27143" b="16709"/>
          <a:stretch/>
        </p:blipFill>
        <p:spPr bwMode="auto">
          <a:xfrm>
            <a:off x="6934200" y="1783278"/>
            <a:ext cx="1900053" cy="456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98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anim calcmode="lin" valueType="num">
                                      <p:cBhvr>
                                        <p:cTn id="23" dur="500" fill="hold"/>
                                        <p:tgtEl>
                                          <p:spTgt spid="12290"/>
                                        </p:tgtEl>
                                        <p:attrNameLst>
                                          <p:attrName>ppt_w</p:attrName>
                                        </p:attrNameLst>
                                      </p:cBhvr>
                                      <p:tavLst>
                                        <p:tav tm="0">
                                          <p:val>
                                            <p:fltVal val="0"/>
                                          </p:val>
                                        </p:tav>
                                        <p:tav tm="100000">
                                          <p:val>
                                            <p:strVal val="#ppt_w"/>
                                          </p:val>
                                        </p:tav>
                                      </p:tavLst>
                                    </p:anim>
                                    <p:anim calcmode="lin" valueType="num">
                                      <p:cBhvr>
                                        <p:cTn id="24" dur="500" fill="hold"/>
                                        <p:tgtEl>
                                          <p:spTgt spid="12290"/>
                                        </p:tgtEl>
                                        <p:attrNameLst>
                                          <p:attrName>ppt_h</p:attrName>
                                        </p:attrNameLst>
                                      </p:cBhvr>
                                      <p:tavLst>
                                        <p:tav tm="0">
                                          <p:val>
                                            <p:fltVal val="0"/>
                                          </p:val>
                                        </p:tav>
                                        <p:tav tm="100000">
                                          <p:val>
                                            <p:strVal val="#ppt_h"/>
                                          </p:val>
                                        </p:tav>
                                      </p:tavLst>
                                    </p:anim>
                                    <p:animEffect transition="in" filter="fade">
                                      <p:cBhvr>
                                        <p:cTn id="2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From Nearby Electrical Lines</a:t>
            </a:r>
          </a:p>
        </p:txBody>
      </p:sp>
      <p:sp>
        <p:nvSpPr>
          <p:cNvPr id="3" name="Content Placeholder 2"/>
          <p:cNvSpPr>
            <a:spLocks noGrp="1"/>
          </p:cNvSpPr>
          <p:nvPr>
            <p:ph idx="1"/>
          </p:nvPr>
        </p:nvSpPr>
        <p:spPr/>
        <p:txBody>
          <a:bodyPr/>
          <a:lstStyle/>
          <a:p>
            <a:r>
              <a:rPr lang="en-US" dirty="0"/>
              <a:t>Protecting From Nearby Electrical </a:t>
            </a:r>
            <a:r>
              <a:rPr lang="en-US" dirty="0" smtClean="0"/>
              <a:t>Lines</a:t>
            </a:r>
          </a:p>
          <a:p>
            <a:pPr lvl="1"/>
            <a:r>
              <a:rPr lang="en-US" dirty="0"/>
              <a:t>Electrical lines that are in close proximity to support poles (or to span wires) will typically be “rubberized” during construction</a:t>
            </a:r>
            <a:endParaRPr lang="en-US" dirty="0" smtClean="0"/>
          </a:p>
          <a:p>
            <a:pPr lvl="1"/>
            <a:endParaRPr lang="en-US" dirty="0"/>
          </a:p>
        </p:txBody>
      </p:sp>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Securing the Mast Arm Pole</a:t>
            </a:r>
          </a:p>
        </p:txBody>
      </p:sp>
      <p:sp>
        <p:nvSpPr>
          <p:cNvPr id="3" name="Content Placeholder 2"/>
          <p:cNvSpPr>
            <a:spLocks noGrp="1"/>
          </p:cNvSpPr>
          <p:nvPr>
            <p:ph idx="1"/>
          </p:nvPr>
        </p:nvSpPr>
        <p:spPr>
          <a:xfrm>
            <a:off x="1295400" y="1433648"/>
            <a:ext cx="4900154" cy="5275373"/>
          </a:xfrm>
        </p:spPr>
        <p:txBody>
          <a:bodyPr/>
          <a:lstStyle/>
          <a:p>
            <a:r>
              <a:rPr lang="en-US" dirty="0"/>
              <a:t>Securing the Mast Arm </a:t>
            </a:r>
            <a:r>
              <a:rPr lang="en-US" dirty="0" smtClean="0"/>
              <a:t>Pole</a:t>
            </a:r>
          </a:p>
          <a:p>
            <a:pPr lvl="1"/>
            <a:r>
              <a:rPr lang="en-US" dirty="0"/>
              <a:t>The mast arm pole is then secured to the foundation by a series of hexagonal nuts that are attached to the anchor bolts </a:t>
            </a:r>
            <a:endParaRPr lang="en-US" dirty="0" smtClean="0"/>
          </a:p>
          <a:p>
            <a:pPr lvl="1"/>
            <a:endParaRPr lang="en-US" dirty="0"/>
          </a:p>
        </p:txBody>
      </p:sp>
      <p:pic>
        <p:nvPicPr>
          <p:cNvPr id="4" name="Picture 2" descr="C:\01Projects\PennDOT\Specific Traffic Training\Pictures\2013-09-24 PennDOT Signal\PennDOT Signal 036.JPG"/>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l="33325" r="9013"/>
          <a:stretch/>
        </p:blipFill>
        <p:spPr bwMode="auto">
          <a:xfrm>
            <a:off x="6195554" y="2350325"/>
            <a:ext cx="2753492"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 Inspection</a:t>
            </a:r>
            <a:endParaRPr lang="en-US" dirty="0"/>
          </a:p>
        </p:txBody>
      </p:sp>
      <p:sp>
        <p:nvSpPr>
          <p:cNvPr id="3" name="Content Placeholder 2"/>
          <p:cNvSpPr>
            <a:spLocks noGrp="1"/>
          </p:cNvSpPr>
          <p:nvPr>
            <p:ph idx="1"/>
          </p:nvPr>
        </p:nvSpPr>
        <p:spPr/>
        <p:txBody>
          <a:bodyPr>
            <a:normAutofit/>
          </a:bodyPr>
          <a:lstStyle/>
          <a:p>
            <a:r>
              <a:rPr lang="en-US" dirty="0"/>
              <a:t>Local authorities are responsible for the inspection of the traffic signals that they have </a:t>
            </a:r>
            <a:r>
              <a:rPr lang="en-US" dirty="0" smtClean="0"/>
              <a:t>installed</a:t>
            </a:r>
          </a:p>
          <a:p>
            <a:r>
              <a:rPr lang="en-US" dirty="0"/>
              <a:t>District office provides inspection for signals that are included in </a:t>
            </a:r>
            <a:endParaRPr lang="en-US" dirty="0" smtClean="0"/>
          </a:p>
          <a:p>
            <a:pPr lvl="1"/>
            <a:r>
              <a:rPr lang="en-US" dirty="0" smtClean="0"/>
              <a:t>Department </a:t>
            </a:r>
            <a:r>
              <a:rPr lang="en-US" dirty="0"/>
              <a:t>contracts or </a:t>
            </a:r>
            <a:endParaRPr lang="en-US" dirty="0" smtClean="0"/>
          </a:p>
          <a:p>
            <a:pPr lvl="1"/>
            <a:r>
              <a:rPr lang="en-US" dirty="0" smtClean="0"/>
              <a:t>Installed </a:t>
            </a:r>
            <a:r>
              <a:rPr lang="en-US" dirty="0"/>
              <a:t>in conjunction with </a:t>
            </a:r>
            <a:r>
              <a:rPr lang="en-US" dirty="0" smtClean="0"/>
              <a:t>HOP </a:t>
            </a:r>
            <a:r>
              <a:rPr lang="en-US" dirty="0"/>
              <a:t>issued by the Department for work on state highways</a:t>
            </a:r>
            <a:endParaRPr lang="en-US" dirty="0" smtClean="0"/>
          </a:p>
          <a:p>
            <a:pPr lvl="1"/>
            <a:endParaRPr lang="en-US" dirty="0"/>
          </a:p>
        </p:txBody>
      </p:sp>
    </p:spTree>
    <p:custDataLst>
      <p:tags r:id="rId1"/>
    </p:custDataLst>
    <p:extLst>
      <p:ext uri="{BB962C8B-B14F-4D97-AF65-F5344CB8AC3E}">
        <p14:creationId xmlns:p14="http://schemas.microsoft.com/office/powerpoint/2010/main" val="385541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Leveling Nuts</a:t>
            </a:r>
          </a:p>
        </p:txBody>
      </p:sp>
      <p:sp>
        <p:nvSpPr>
          <p:cNvPr id="3" name="Content Placeholder 2"/>
          <p:cNvSpPr>
            <a:spLocks noGrp="1"/>
          </p:cNvSpPr>
          <p:nvPr>
            <p:ph idx="1"/>
          </p:nvPr>
        </p:nvSpPr>
        <p:spPr/>
        <p:txBody>
          <a:bodyPr/>
          <a:lstStyle/>
          <a:p>
            <a:r>
              <a:rPr lang="en-US" dirty="0"/>
              <a:t>Leveling </a:t>
            </a:r>
            <a:r>
              <a:rPr lang="en-US" dirty="0" smtClean="0"/>
              <a:t>Nuts</a:t>
            </a:r>
          </a:p>
          <a:p>
            <a:pPr lvl="1"/>
            <a:r>
              <a:rPr lang="en-US" dirty="0"/>
              <a:t>On each anchor bolt, a hexagonal nut is placed below the base plate of the mast arm pole</a:t>
            </a:r>
          </a:p>
        </p:txBody>
      </p:sp>
      <p:pic>
        <p:nvPicPr>
          <p:cNvPr id="10242"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8165" y="3191494"/>
            <a:ext cx="934064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Attaching the Mast Arm</a:t>
            </a:r>
          </a:p>
        </p:txBody>
      </p:sp>
      <p:sp>
        <p:nvSpPr>
          <p:cNvPr id="3" name="Content Placeholder 2"/>
          <p:cNvSpPr>
            <a:spLocks noGrp="1"/>
          </p:cNvSpPr>
          <p:nvPr>
            <p:ph idx="1"/>
          </p:nvPr>
        </p:nvSpPr>
        <p:spPr/>
        <p:txBody>
          <a:bodyPr/>
          <a:lstStyle/>
          <a:p>
            <a:r>
              <a:rPr lang="en-US" dirty="0"/>
              <a:t>Attaching the Mast </a:t>
            </a:r>
            <a:r>
              <a:rPr lang="en-US" dirty="0" smtClean="0"/>
              <a:t>Arm</a:t>
            </a:r>
          </a:p>
          <a:p>
            <a:pPr lvl="1"/>
            <a:r>
              <a:rPr lang="en-US" dirty="0" smtClean="0"/>
              <a:t>A </a:t>
            </a:r>
            <a:r>
              <a:rPr lang="en-US" dirty="0"/>
              <a:t>crane is needed to lift up the horizontal portion of the mast arm to meet the mast arm pole to </a:t>
            </a:r>
            <a:r>
              <a:rPr lang="en-US" dirty="0" smtClean="0"/>
              <a:t>attachment</a:t>
            </a:r>
          </a:p>
          <a:p>
            <a:pPr lvl="1"/>
            <a:r>
              <a:rPr lang="en-US" dirty="0"/>
              <a:t>Hexagonal bolts are used to secure the mast arm to the mast arm pole at the attachment plate </a:t>
            </a:r>
          </a:p>
        </p:txBody>
      </p:sp>
      <p:pic>
        <p:nvPicPr>
          <p:cNvPr id="13314" name="Picture 2" descr="C:\01Projects\PennDOT\Specific Traffic Training\Pictures\2013-09-24 PennDOT Signal\PennDOT Signal 028.JPG"/>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l="13532" t="30312" b="42468"/>
          <a:stretch/>
        </p:blipFill>
        <p:spPr bwMode="auto">
          <a:xfrm>
            <a:off x="1793174" y="4953000"/>
            <a:ext cx="6588826" cy="1555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3314"/>
                                        </p:tgtEl>
                                        <p:attrNameLst>
                                          <p:attrName>style.visibility</p:attrName>
                                        </p:attrNameLst>
                                      </p:cBhvr>
                                      <p:to>
                                        <p:strVal val="visible"/>
                                      </p:to>
                                    </p:set>
                                    <p:anim calcmode="lin" valueType="num">
                                      <p:cBhvr>
                                        <p:cTn id="24" dur="500" fill="hold"/>
                                        <p:tgtEl>
                                          <p:spTgt spid="13314"/>
                                        </p:tgtEl>
                                        <p:attrNameLst>
                                          <p:attrName>ppt_w</p:attrName>
                                        </p:attrNameLst>
                                      </p:cBhvr>
                                      <p:tavLst>
                                        <p:tav tm="0">
                                          <p:val>
                                            <p:fltVal val="0"/>
                                          </p:val>
                                        </p:tav>
                                        <p:tav tm="100000">
                                          <p:val>
                                            <p:strVal val="#ppt_w"/>
                                          </p:val>
                                        </p:tav>
                                      </p:tavLst>
                                    </p:anim>
                                    <p:anim calcmode="lin" valueType="num">
                                      <p:cBhvr>
                                        <p:cTn id="25" dur="500" fill="hold"/>
                                        <p:tgtEl>
                                          <p:spTgt spid="13314"/>
                                        </p:tgtEl>
                                        <p:attrNameLst>
                                          <p:attrName>ppt_h</p:attrName>
                                        </p:attrNameLst>
                                      </p:cBhvr>
                                      <p:tavLst>
                                        <p:tav tm="0">
                                          <p:val>
                                            <p:fltVal val="0"/>
                                          </p:val>
                                        </p:tav>
                                        <p:tav tm="100000">
                                          <p:val>
                                            <p:strVal val="#ppt_h"/>
                                          </p:val>
                                        </p:tav>
                                      </p:tavLst>
                                    </p:anim>
                                    <p:animEffect transition="in" filter="fade">
                                      <p:cBhvr>
                                        <p:cTn id="26"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 Arm Sag</a:t>
            </a:r>
          </a:p>
        </p:txBody>
      </p:sp>
      <p:sp>
        <p:nvSpPr>
          <p:cNvPr id="3" name="Content Placeholder 2"/>
          <p:cNvSpPr>
            <a:spLocks noGrp="1"/>
          </p:cNvSpPr>
          <p:nvPr>
            <p:ph idx="1"/>
          </p:nvPr>
        </p:nvSpPr>
        <p:spPr/>
        <p:txBody>
          <a:bodyPr/>
          <a:lstStyle/>
          <a:p>
            <a:r>
              <a:rPr lang="en-US" dirty="0"/>
              <a:t>Mast Arm </a:t>
            </a:r>
            <a:r>
              <a:rPr lang="en-US" dirty="0" smtClean="0"/>
              <a:t>Sag</a:t>
            </a:r>
          </a:p>
          <a:p>
            <a:pPr lvl="1"/>
            <a:r>
              <a:rPr lang="en-US" dirty="0"/>
              <a:t>The amount of sag of the mast arm depends on the stiffness of the mast arm, with stiffer mast arms having less </a:t>
            </a:r>
            <a:r>
              <a:rPr lang="en-US" dirty="0" smtClean="0"/>
              <a:t>sag</a:t>
            </a:r>
          </a:p>
          <a:p>
            <a:pPr lvl="1"/>
            <a:r>
              <a:rPr lang="en-US" dirty="0" smtClean="0"/>
              <a:t>Sag </a:t>
            </a:r>
            <a:r>
              <a:rPr lang="en-US" dirty="0"/>
              <a:t>that is 2% of the mast arm length is </a:t>
            </a:r>
            <a:r>
              <a:rPr lang="en-US" dirty="0" smtClean="0"/>
              <a:t>typical</a:t>
            </a:r>
          </a:p>
          <a:p>
            <a:pPr lvl="1"/>
            <a:r>
              <a:rPr lang="en-US" dirty="0" smtClean="0"/>
              <a:t>Consequently</a:t>
            </a:r>
            <a:r>
              <a:rPr lang="en-US" dirty="0"/>
              <a:t>, 50’ mast arm will usually have about 1’ of </a:t>
            </a:r>
            <a:r>
              <a:rPr lang="en-US" dirty="0" smtClean="0"/>
              <a:t>sag</a:t>
            </a:r>
            <a:endParaRPr lang="en-US" dirty="0"/>
          </a:p>
        </p:txBody>
      </p:sp>
      <p:pic>
        <p:nvPicPr>
          <p:cNvPr id="14338" name="Picture 2" descr="C:\01Projects\PennDOT\Specific Traffic Training\Pictures\100_0626.JPG"/>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val="0"/>
              </a:ext>
            </a:extLst>
          </a:blip>
          <a:srcRect l="17130" t="15671"/>
          <a:stretch/>
        </p:blipFill>
        <p:spPr bwMode="auto">
          <a:xfrm>
            <a:off x="2057400" y="1600200"/>
            <a:ext cx="6314704" cy="4819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custDataLst>
              <p:tags r:id="rId3"/>
            </p:custDataLst>
          </p:nvPr>
        </p:nvGrpSpPr>
        <p:grpSpPr>
          <a:xfrm>
            <a:off x="3200400" y="3810000"/>
            <a:ext cx="4953000" cy="152400"/>
            <a:chOff x="3200400" y="3810000"/>
            <a:chExt cx="4953000" cy="152400"/>
          </a:xfrm>
        </p:grpSpPr>
        <p:cxnSp>
          <p:nvCxnSpPr>
            <p:cNvPr id="5" name="Straight Connector 4"/>
            <p:cNvCxnSpPr/>
            <p:nvPr/>
          </p:nvCxnSpPr>
          <p:spPr>
            <a:xfrm>
              <a:off x="3200400" y="3810000"/>
              <a:ext cx="4953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96200" y="396240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custDataLst>
              <p:tags r:id="rId4"/>
            </p:custDataLst>
          </p:nvPr>
        </p:nvGrpSpPr>
        <p:grpSpPr>
          <a:xfrm>
            <a:off x="7924800" y="3352800"/>
            <a:ext cx="1" cy="1066800"/>
            <a:chOff x="7924800" y="3352800"/>
            <a:chExt cx="1" cy="1066800"/>
          </a:xfrm>
        </p:grpSpPr>
        <p:cxnSp>
          <p:nvCxnSpPr>
            <p:cNvPr id="9" name="Straight Connector 8"/>
            <p:cNvCxnSpPr/>
            <p:nvPr/>
          </p:nvCxnSpPr>
          <p:spPr>
            <a:xfrm rot="5400000">
              <a:off x="7696200" y="3581400"/>
              <a:ext cx="457200"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V="1">
              <a:off x="7696201" y="4191000"/>
              <a:ext cx="457200"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338"/>
                                        </p:tgtEl>
                                        <p:attrNameLst>
                                          <p:attrName>style.visibility</p:attrName>
                                        </p:attrNameLst>
                                      </p:cBhvr>
                                      <p:to>
                                        <p:strVal val="visible"/>
                                      </p:to>
                                    </p:set>
                                    <p:anim calcmode="lin" valueType="num">
                                      <p:cBhvr>
                                        <p:cTn id="31" dur="500" fill="hold"/>
                                        <p:tgtEl>
                                          <p:spTgt spid="14338"/>
                                        </p:tgtEl>
                                        <p:attrNameLst>
                                          <p:attrName>ppt_w</p:attrName>
                                        </p:attrNameLst>
                                      </p:cBhvr>
                                      <p:tavLst>
                                        <p:tav tm="0">
                                          <p:val>
                                            <p:fltVal val="0"/>
                                          </p:val>
                                        </p:tav>
                                        <p:tav tm="100000">
                                          <p:val>
                                            <p:strVal val="#ppt_w"/>
                                          </p:val>
                                        </p:tav>
                                      </p:tavLst>
                                    </p:anim>
                                    <p:anim calcmode="lin" valueType="num">
                                      <p:cBhvr>
                                        <p:cTn id="32" dur="500" fill="hold"/>
                                        <p:tgtEl>
                                          <p:spTgt spid="14338"/>
                                        </p:tgtEl>
                                        <p:attrNameLst>
                                          <p:attrName>ppt_h</p:attrName>
                                        </p:attrNameLst>
                                      </p:cBhvr>
                                      <p:tavLst>
                                        <p:tav tm="0">
                                          <p:val>
                                            <p:fltVal val="0"/>
                                          </p:val>
                                        </p:tav>
                                        <p:tav tm="100000">
                                          <p:val>
                                            <p:strVal val="#ppt_h"/>
                                          </p:val>
                                        </p:tav>
                                      </p:tavLst>
                                    </p:anim>
                                    <p:animEffect transition="in" filter="fade">
                                      <p:cBhvr>
                                        <p:cTn id="33" dur="500"/>
                                        <p:tgtEl>
                                          <p:spTgt spid="14338"/>
                                        </p:tgtEl>
                                      </p:cBhvr>
                                    </p:animEffect>
                                  </p:childTnLst>
                                </p:cTn>
                              </p:par>
                            </p:childTnLst>
                          </p:cTn>
                        </p:par>
                        <p:par>
                          <p:cTn id="34" fill="hold">
                            <p:stCondLst>
                              <p:cond delay="500"/>
                            </p:stCondLst>
                            <p:childTnLst>
                              <p:par>
                                <p:cTn id="35" presetID="22" presetClass="entr" presetSubtype="8"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1500"/>
                            </p:stCondLst>
                            <p:childTnLst>
                              <p:par>
                                <p:cTn id="39" presetID="2" presetClass="entr" presetSubtype="2"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Orienting the Mast Arm</a:t>
            </a:r>
          </a:p>
        </p:txBody>
      </p:sp>
      <p:sp>
        <p:nvSpPr>
          <p:cNvPr id="3" name="Content Placeholder 2"/>
          <p:cNvSpPr>
            <a:spLocks noGrp="1"/>
          </p:cNvSpPr>
          <p:nvPr>
            <p:ph idx="1"/>
          </p:nvPr>
        </p:nvSpPr>
        <p:spPr/>
        <p:txBody>
          <a:bodyPr/>
          <a:lstStyle/>
          <a:p>
            <a:r>
              <a:rPr lang="en-US" dirty="0"/>
              <a:t>Orienting the Mast </a:t>
            </a:r>
            <a:r>
              <a:rPr lang="en-US" dirty="0" smtClean="0"/>
              <a:t>Arm</a:t>
            </a:r>
          </a:p>
          <a:p>
            <a:pPr lvl="1"/>
            <a:r>
              <a:rPr lang="en-US" dirty="0"/>
              <a:t>Most mast arms are designated to resist loading in a particular direction and the mast arm must be installed so that the correct side faces </a:t>
            </a:r>
            <a:r>
              <a:rPr lang="en-US" dirty="0" smtClean="0"/>
              <a:t>upwards</a:t>
            </a:r>
          </a:p>
          <a:p>
            <a:pPr lvl="1"/>
            <a:r>
              <a:rPr lang="en-US" dirty="0" smtClean="0"/>
              <a:t>If </a:t>
            </a:r>
            <a:r>
              <a:rPr lang="en-US" dirty="0"/>
              <a:t>the mast arm is installed sideways or upside-down, the arm will experience an excessive amount of sag.</a:t>
            </a:r>
          </a:p>
        </p:txBody>
      </p:sp>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Handling of Mast Arms</a:t>
            </a:r>
          </a:p>
        </p:txBody>
      </p:sp>
      <p:sp>
        <p:nvSpPr>
          <p:cNvPr id="3" name="Content Placeholder 2"/>
          <p:cNvSpPr>
            <a:spLocks noGrp="1"/>
          </p:cNvSpPr>
          <p:nvPr>
            <p:ph idx="1"/>
          </p:nvPr>
        </p:nvSpPr>
        <p:spPr/>
        <p:txBody>
          <a:bodyPr/>
          <a:lstStyle/>
          <a:p>
            <a:r>
              <a:rPr lang="en-US" dirty="0"/>
              <a:t>Proper Handling of Mast </a:t>
            </a:r>
            <a:r>
              <a:rPr lang="en-US" dirty="0" smtClean="0"/>
              <a:t>Arms</a:t>
            </a:r>
          </a:p>
          <a:p>
            <a:pPr lvl="1"/>
            <a:r>
              <a:rPr lang="en-US" dirty="0"/>
              <a:t>Mast arms must be properly handled during installation to ensure that members are not inadvertently bent and to ensure that portions of the galvanized or painted surface are not accidentally scraped </a:t>
            </a:r>
            <a:r>
              <a:rPr lang="en-US" dirty="0" smtClean="0"/>
              <a:t>off</a:t>
            </a:r>
          </a:p>
          <a:p>
            <a:pPr lvl="1"/>
            <a:r>
              <a:rPr lang="en-US" dirty="0" smtClean="0"/>
              <a:t>However, even with careful handling, a certain </a:t>
            </a:r>
            <a:r>
              <a:rPr lang="en-US" dirty="0"/>
              <a:t>amount of touch-up is usually </a:t>
            </a:r>
            <a:r>
              <a:rPr lang="en-US" dirty="0" smtClean="0"/>
              <a:t>required</a:t>
            </a:r>
            <a:endParaRPr lang="en-US" dirty="0"/>
          </a:p>
        </p:txBody>
      </p:sp>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Effects on Unloaded Mast Arms</a:t>
            </a:r>
          </a:p>
        </p:txBody>
      </p:sp>
      <p:sp>
        <p:nvSpPr>
          <p:cNvPr id="3" name="Content Placeholder 2"/>
          <p:cNvSpPr>
            <a:spLocks noGrp="1"/>
          </p:cNvSpPr>
          <p:nvPr>
            <p:ph idx="1"/>
          </p:nvPr>
        </p:nvSpPr>
        <p:spPr/>
        <p:txBody>
          <a:bodyPr/>
          <a:lstStyle/>
          <a:p>
            <a:r>
              <a:rPr lang="en-US" dirty="0"/>
              <a:t>Wind Effects on Unloaded Mast </a:t>
            </a:r>
            <a:r>
              <a:rPr lang="en-US" dirty="0" smtClean="0"/>
              <a:t>Arms</a:t>
            </a:r>
          </a:p>
          <a:p>
            <a:pPr lvl="1"/>
            <a:r>
              <a:rPr lang="en-US" dirty="0"/>
              <a:t>If a mast arm is left for an extended period of time with no load on it (in other words, with no signal heads attached), a steady wind can cause the arm to </a:t>
            </a:r>
            <a:r>
              <a:rPr lang="en-US" dirty="0" smtClean="0"/>
              <a:t>oscillate</a:t>
            </a:r>
            <a:endParaRPr lang="en-US" dirty="0"/>
          </a:p>
        </p:txBody>
      </p:sp>
    </p:spTree>
    <p:custDataLst>
      <p:tags r:id="rId1"/>
    </p:custDataLst>
    <p:extLst>
      <p:ext uri="{BB962C8B-B14F-4D97-AF65-F5344CB8AC3E}">
        <p14:creationId xmlns:p14="http://schemas.microsoft.com/office/powerpoint/2010/main" val="3132025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Oscillation Video</a:t>
            </a:r>
            <a:endParaRPr lang="en-US" dirty="0"/>
          </a:p>
        </p:txBody>
      </p:sp>
    </p:spTree>
    <p:custDataLst>
      <p:tags r:id="rId2"/>
    </p:custDataLst>
    <p:controls>
      <mc:AlternateContent xmlns:mc="http://schemas.openxmlformats.org/markup-compatibility/2006">
        <mc:Choice xmlns:v="urn:schemas-microsoft-com:vml" Requires="v">
          <p:control spid="8199" name="ArticulateFlashObject" r:id="rId3" imgW="6780952" imgH="5087060"/>
        </mc:Choice>
        <mc:Fallback>
          <p:control name="ArticulateFlashObject" r:id="rId3" imgW="6780952" imgH="5087060">
            <p:pic>
              <p:nvPicPr>
                <p:cNvPr id="0" name="ArticulateFlashObject"/>
                <p:cNvPicPr preferRelativeResize="0">
                  <a:picLocks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752600" y="1524000"/>
                  <a:ext cx="6781800" cy="508635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57733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Oscillation Dampers</a:t>
            </a:r>
            <a:endParaRPr lang="en-US" dirty="0"/>
          </a:p>
        </p:txBody>
      </p:sp>
      <p:sp>
        <p:nvSpPr>
          <p:cNvPr id="3" name="Content Placeholder 2"/>
          <p:cNvSpPr>
            <a:spLocks noGrp="1"/>
          </p:cNvSpPr>
          <p:nvPr>
            <p:ph idx="1"/>
          </p:nvPr>
        </p:nvSpPr>
        <p:spPr/>
        <p:txBody>
          <a:bodyPr/>
          <a:lstStyle/>
          <a:p>
            <a:r>
              <a:rPr lang="en-US" dirty="0"/>
              <a:t>Oscillation Dampers for Galloping </a:t>
            </a:r>
            <a:r>
              <a:rPr lang="en-US" dirty="0" smtClean="0"/>
              <a:t>Mitigation</a:t>
            </a:r>
          </a:p>
          <a:p>
            <a:pPr lvl="1"/>
            <a:r>
              <a:rPr lang="en-US" dirty="0" smtClean="0"/>
              <a:t>Oscillation due to wind effect can be a problem even with loaded mast arms</a:t>
            </a:r>
            <a:endParaRPr lang="en-US" dirty="0"/>
          </a:p>
        </p:txBody>
      </p:sp>
      <p:pic>
        <p:nvPicPr>
          <p:cNvPr id="6" name="Picture 5"/>
          <p:cNvPicPr/>
          <p:nvPr>
            <p:custDataLst>
              <p:tags r:id="rId2"/>
            </p:custDataLst>
          </p:nvPr>
        </p:nvPicPr>
        <p:blipFill rotWithShape="1">
          <a:blip r:embed="rId8">
            <a:extLst>
              <a:ext uri="{28A0092B-C50C-407E-A947-70E740481C1C}">
                <a14:useLocalDpi xmlns:a14="http://schemas.microsoft.com/office/drawing/2010/main" val="0"/>
              </a:ext>
            </a:extLst>
          </a:blip>
          <a:srcRect r="29040" b="29737"/>
          <a:stretch/>
        </p:blipFill>
        <p:spPr bwMode="auto">
          <a:xfrm>
            <a:off x="462587" y="1371600"/>
            <a:ext cx="4090610" cy="243840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p:nvPr>
            <p:custDataLst>
              <p:tags r:id="rId3"/>
            </p:custDataLst>
          </p:nvPr>
        </p:nvPicPr>
        <p:blipFill>
          <a:blip r:embed="rId9">
            <a:lum bright="-20000" contrast="40000"/>
            <a:extLst>
              <a:ext uri="{28A0092B-C50C-407E-A947-70E740481C1C}">
                <a14:useLocalDpi xmlns:a14="http://schemas.microsoft.com/office/drawing/2010/main" val="0"/>
              </a:ext>
            </a:extLst>
          </a:blip>
          <a:srcRect/>
          <a:stretch>
            <a:fillRect/>
          </a:stretch>
        </p:blipFill>
        <p:spPr bwMode="auto">
          <a:xfrm>
            <a:off x="1820610" y="4191000"/>
            <a:ext cx="5465173" cy="2288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custDataLst>
              <p:tags r:id="rId4"/>
            </p:custDataLst>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4690631" y="1371600"/>
            <a:ext cx="4186669"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p:cNvPicPr>
            <a:picLocks noChangeAspect="1" noChangeArrowheads="1"/>
          </p:cNvPicPr>
          <p:nvPr>
            <p:custDataLst>
              <p:tags r:id="rId5"/>
            </p:custDataLst>
          </p:nvPr>
        </p:nvPicPr>
        <p:blipFill rotWithShape="1">
          <a:blip r:embed="rId11" cstate="print">
            <a:extLst>
              <a:ext uri="{28A0092B-C50C-407E-A947-70E740481C1C}">
                <a14:useLocalDpi xmlns:a14="http://schemas.microsoft.com/office/drawing/2010/main" val="0"/>
              </a:ext>
            </a:extLst>
          </a:blip>
          <a:srcRect r="10483"/>
          <a:stretch/>
        </p:blipFill>
        <p:spPr bwMode="auto">
          <a:xfrm>
            <a:off x="465742" y="1600200"/>
            <a:ext cx="841155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58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267"/>
                                        </p:tgtEl>
                                        <p:attrNameLst>
                                          <p:attrName>style.visibility</p:attrName>
                                        </p:attrNameLst>
                                      </p:cBhvr>
                                      <p:to>
                                        <p:strVal val="visible"/>
                                      </p:to>
                                    </p:set>
                                    <p:anim calcmode="lin" valueType="num">
                                      <p:cBhvr>
                                        <p:cTn id="24" dur="500" fill="hold"/>
                                        <p:tgtEl>
                                          <p:spTgt spid="11267"/>
                                        </p:tgtEl>
                                        <p:attrNameLst>
                                          <p:attrName>ppt_w</p:attrName>
                                        </p:attrNameLst>
                                      </p:cBhvr>
                                      <p:tavLst>
                                        <p:tav tm="0">
                                          <p:val>
                                            <p:fltVal val="0"/>
                                          </p:val>
                                        </p:tav>
                                        <p:tav tm="100000">
                                          <p:val>
                                            <p:strVal val="#ppt_w"/>
                                          </p:val>
                                        </p:tav>
                                      </p:tavLst>
                                    </p:anim>
                                    <p:anim calcmode="lin" valueType="num">
                                      <p:cBhvr>
                                        <p:cTn id="25" dur="500" fill="hold"/>
                                        <p:tgtEl>
                                          <p:spTgt spid="11267"/>
                                        </p:tgtEl>
                                        <p:attrNameLst>
                                          <p:attrName>ppt_h</p:attrName>
                                        </p:attrNameLst>
                                      </p:cBhvr>
                                      <p:tavLst>
                                        <p:tav tm="0">
                                          <p:val>
                                            <p:fltVal val="0"/>
                                          </p:val>
                                        </p:tav>
                                        <p:tav tm="100000">
                                          <p:val>
                                            <p:strVal val="#ppt_h"/>
                                          </p:val>
                                        </p:tav>
                                      </p:tavLst>
                                    </p:anim>
                                    <p:animEffect transition="in" filter="fade">
                                      <p:cBhvr>
                                        <p:cTn id="26"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a:t>
            </a:r>
            <a:r>
              <a:rPr lang="en-US" dirty="0"/>
              <a:t>Strain Pole Installation</a:t>
            </a:r>
          </a:p>
        </p:txBody>
      </p:sp>
      <p:sp>
        <p:nvSpPr>
          <p:cNvPr id="3" name="Content Placeholder 2"/>
          <p:cNvSpPr>
            <a:spLocks noGrp="1"/>
          </p:cNvSpPr>
          <p:nvPr>
            <p:ph idx="1"/>
          </p:nvPr>
        </p:nvSpPr>
        <p:spPr/>
        <p:txBody>
          <a:bodyPr/>
          <a:lstStyle/>
          <a:p>
            <a:r>
              <a:rPr lang="en-US" dirty="0"/>
              <a:t>Steel Strain Pole </a:t>
            </a:r>
            <a:r>
              <a:rPr lang="en-US" dirty="0" smtClean="0"/>
              <a:t>Installation</a:t>
            </a:r>
          </a:p>
          <a:p>
            <a:pPr lvl="1"/>
            <a:r>
              <a:rPr lang="en-US" dirty="0"/>
              <a:t>The installation of a steel strain pole occurs in a manner very similar to that for mast arm poles, with a reinforced foundation being poured before the pole is </a:t>
            </a:r>
            <a:r>
              <a:rPr lang="en-US" dirty="0" smtClean="0"/>
              <a:t>set</a:t>
            </a:r>
          </a:p>
          <a:p>
            <a:r>
              <a:rPr lang="en-US" dirty="0"/>
              <a:t>Raking the </a:t>
            </a:r>
            <a:r>
              <a:rPr lang="en-US" dirty="0" smtClean="0"/>
              <a:t>Pole</a:t>
            </a:r>
          </a:p>
          <a:p>
            <a:pPr lvl="1"/>
            <a:r>
              <a:rPr lang="en-US" dirty="0"/>
              <a:t>Strain poles are usually installed so that they are tilted slightly away from the direction of the load</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1752600" y="1219200"/>
            <a:ext cx="7066494" cy="5474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5.7</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19320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a:t>
            </a:r>
            <a:r>
              <a:rPr lang="en-US" dirty="0"/>
              <a:t>Wooden Signal Supports</a:t>
            </a:r>
          </a:p>
        </p:txBody>
      </p:sp>
      <p:sp>
        <p:nvSpPr>
          <p:cNvPr id="3" name="Content Placeholder 2"/>
          <p:cNvSpPr>
            <a:spLocks noGrp="1"/>
          </p:cNvSpPr>
          <p:nvPr>
            <p:ph idx="1"/>
          </p:nvPr>
        </p:nvSpPr>
        <p:spPr/>
        <p:txBody>
          <a:bodyPr/>
          <a:lstStyle/>
          <a:p>
            <a:r>
              <a:rPr lang="en-US" dirty="0"/>
              <a:t>Install Wooden Signal </a:t>
            </a:r>
            <a:r>
              <a:rPr lang="en-US" dirty="0" smtClean="0"/>
              <a:t>Supports</a:t>
            </a:r>
          </a:p>
          <a:p>
            <a:pPr lvl="1"/>
            <a:r>
              <a:rPr lang="en-US" dirty="0"/>
              <a:t>wooden poles are typically used for temporary traffic control signals</a:t>
            </a:r>
          </a:p>
        </p:txBody>
      </p:sp>
      <p:pic>
        <p:nvPicPr>
          <p:cNvPr id="4" name="Picture 3" descr="C:\01Projects\PennDOT\Specific Traffic Training\Pictures\100_0589.JPG"/>
          <p:cNvPicPr/>
          <p:nvPr>
            <p:custDataLst>
              <p:tags r:id="rId2"/>
            </p:custDataLst>
          </p:nvPr>
        </p:nvPicPr>
        <p:blipFill rotWithShape="1">
          <a:blip r:embed="rId5" cstate="print">
            <a:extLst>
              <a:ext uri="{28A0092B-C50C-407E-A947-70E740481C1C}">
                <a14:useLocalDpi xmlns:a14="http://schemas.microsoft.com/office/drawing/2010/main" val="0"/>
              </a:ext>
            </a:extLst>
          </a:blip>
          <a:srcRect r="17949" b="24786"/>
          <a:stretch/>
        </p:blipFill>
        <p:spPr bwMode="auto">
          <a:xfrm>
            <a:off x="1752600" y="1752600"/>
            <a:ext cx="6733309" cy="462915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angle 4"/>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5.8</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77558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 Costs</a:t>
            </a:r>
            <a:endParaRPr lang="en-US" dirty="0"/>
          </a:p>
        </p:txBody>
      </p:sp>
      <p:sp>
        <p:nvSpPr>
          <p:cNvPr id="3" name="Content Placeholder 2"/>
          <p:cNvSpPr>
            <a:spLocks noGrp="1"/>
          </p:cNvSpPr>
          <p:nvPr>
            <p:ph idx="1"/>
          </p:nvPr>
        </p:nvSpPr>
        <p:spPr/>
        <p:txBody>
          <a:bodyPr>
            <a:normAutofit/>
          </a:bodyPr>
          <a:lstStyle/>
          <a:p>
            <a:r>
              <a:rPr lang="en-US" dirty="0"/>
              <a:t>Costs associated with the installation of traffic signals </a:t>
            </a:r>
            <a:r>
              <a:rPr lang="en-US" dirty="0" smtClean="0"/>
              <a:t>are the </a:t>
            </a:r>
            <a:r>
              <a:rPr lang="en-US" dirty="0"/>
              <a:t>responsibility of the municipality </a:t>
            </a:r>
            <a:endParaRPr lang="en-US" dirty="0" smtClean="0"/>
          </a:p>
          <a:p>
            <a:r>
              <a:rPr lang="en-US" dirty="0" smtClean="0"/>
              <a:t>Municipality may enter </a:t>
            </a:r>
            <a:r>
              <a:rPr lang="en-US" dirty="0"/>
              <a:t>into an agreement with another party who assumes all or part of these costs</a:t>
            </a:r>
          </a:p>
        </p:txBody>
      </p:sp>
    </p:spTree>
    <p:custDataLst>
      <p:tags r:id="rId1"/>
    </p:custDataLst>
    <p:extLst>
      <p:ext uri="{BB962C8B-B14F-4D97-AF65-F5344CB8AC3E}">
        <p14:creationId xmlns:p14="http://schemas.microsoft.com/office/powerpoint/2010/main" val="99939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Strain Pole Installation</a:t>
            </a:r>
          </a:p>
        </p:txBody>
      </p:sp>
      <p:sp>
        <p:nvSpPr>
          <p:cNvPr id="3" name="Content Placeholder 2"/>
          <p:cNvSpPr>
            <a:spLocks noGrp="1"/>
          </p:cNvSpPr>
          <p:nvPr>
            <p:ph idx="1"/>
          </p:nvPr>
        </p:nvSpPr>
        <p:spPr/>
        <p:txBody>
          <a:bodyPr>
            <a:normAutofit lnSpcReduction="10000"/>
          </a:bodyPr>
          <a:lstStyle/>
          <a:p>
            <a:r>
              <a:rPr lang="en-US" dirty="0"/>
              <a:t>Wood Strain Pole </a:t>
            </a:r>
            <a:r>
              <a:rPr lang="en-US" dirty="0" smtClean="0"/>
              <a:t>Installation</a:t>
            </a:r>
          </a:p>
          <a:p>
            <a:pPr lvl="1"/>
            <a:r>
              <a:rPr lang="en-US" dirty="0"/>
              <a:t>A wood strain pole is typically installed using the following tasks:</a:t>
            </a:r>
          </a:p>
          <a:p>
            <a:pPr lvl="2"/>
            <a:r>
              <a:rPr lang="en-US" dirty="0" smtClean="0"/>
              <a:t>Fix </a:t>
            </a:r>
            <a:r>
              <a:rPr lang="en-US" dirty="0"/>
              <a:t>the position of the pole in the </a:t>
            </a:r>
            <a:r>
              <a:rPr lang="en-US" dirty="0" smtClean="0"/>
              <a:t>field</a:t>
            </a:r>
            <a:endParaRPr lang="en-US" dirty="0"/>
          </a:p>
          <a:p>
            <a:pPr lvl="2"/>
            <a:r>
              <a:rPr lang="en-US" dirty="0" smtClean="0"/>
              <a:t>Hand-dig </a:t>
            </a:r>
            <a:r>
              <a:rPr lang="en-US" dirty="0"/>
              <a:t>first few feet of the hole</a:t>
            </a:r>
          </a:p>
          <a:p>
            <a:pPr lvl="2"/>
            <a:r>
              <a:rPr lang="en-US" dirty="0" smtClean="0"/>
              <a:t>Dig </a:t>
            </a:r>
            <a:r>
              <a:rPr lang="en-US" dirty="0"/>
              <a:t>the remainder of the hole using an auger</a:t>
            </a:r>
          </a:p>
          <a:p>
            <a:pPr lvl="2"/>
            <a:r>
              <a:rPr lang="en-US" dirty="0" smtClean="0"/>
              <a:t>Use </a:t>
            </a:r>
            <a:r>
              <a:rPr lang="en-US" dirty="0"/>
              <a:t>crane to remove pole from delivery truck and set in hole</a:t>
            </a:r>
          </a:p>
          <a:p>
            <a:pPr lvl="2"/>
            <a:r>
              <a:rPr lang="en-US" dirty="0" smtClean="0"/>
              <a:t>Install </a:t>
            </a:r>
            <a:r>
              <a:rPr lang="en-US" dirty="0"/>
              <a:t>underground conduit</a:t>
            </a:r>
          </a:p>
          <a:p>
            <a:pPr lvl="2"/>
            <a:r>
              <a:rPr lang="en-US" dirty="0" smtClean="0"/>
              <a:t>Backfill </a:t>
            </a:r>
            <a:r>
              <a:rPr lang="en-US" dirty="0"/>
              <a:t>hole with concrete or tampered dirt</a:t>
            </a:r>
          </a:p>
          <a:p>
            <a:pPr lvl="2"/>
            <a:r>
              <a:rPr lang="en-US" dirty="0" smtClean="0"/>
              <a:t>Allow </a:t>
            </a:r>
            <a:r>
              <a:rPr lang="en-US" dirty="0"/>
              <a:t>concrete to strengthen before loading the poles</a:t>
            </a:r>
          </a:p>
          <a:p>
            <a:pPr lvl="1"/>
            <a:endParaRPr lang="en-US" dirty="0"/>
          </a:p>
        </p:txBody>
      </p:sp>
    </p:spTree>
    <p:custDataLst>
      <p:tags r:id="rId1"/>
    </p:custDataLst>
    <p:extLst>
      <p:ext uri="{BB962C8B-B14F-4D97-AF65-F5344CB8AC3E}">
        <p14:creationId xmlns:p14="http://schemas.microsoft.com/office/powerpoint/2010/main" val="176478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Strain Pole </a:t>
            </a:r>
            <a:r>
              <a:rPr lang="en-US" dirty="0" smtClean="0"/>
              <a:t>Installation (Cont’d)</a:t>
            </a:r>
            <a:endParaRPr lang="en-US" dirty="0"/>
          </a:p>
        </p:txBody>
      </p:sp>
      <p:sp>
        <p:nvSpPr>
          <p:cNvPr id="3" name="Content Placeholder 2"/>
          <p:cNvSpPr>
            <a:spLocks noGrp="1"/>
          </p:cNvSpPr>
          <p:nvPr>
            <p:ph idx="1"/>
          </p:nvPr>
        </p:nvSpPr>
        <p:spPr/>
        <p:txBody>
          <a:bodyPr>
            <a:normAutofit/>
          </a:bodyPr>
          <a:lstStyle/>
          <a:p>
            <a:r>
              <a:rPr lang="en-US" dirty="0"/>
              <a:t>Wooden Pole </a:t>
            </a:r>
            <a:r>
              <a:rPr lang="en-US" dirty="0" smtClean="0"/>
              <a:t>Classes</a:t>
            </a:r>
          </a:p>
          <a:p>
            <a:pPr lvl="1"/>
            <a:r>
              <a:rPr lang="en-US" dirty="0" smtClean="0"/>
              <a:t>Poles come in 10 classes</a:t>
            </a:r>
          </a:p>
          <a:p>
            <a:r>
              <a:rPr lang="en-US" dirty="0"/>
              <a:t>Backfilling the </a:t>
            </a:r>
            <a:r>
              <a:rPr lang="en-US" dirty="0" smtClean="0"/>
              <a:t>Hole</a:t>
            </a:r>
          </a:p>
          <a:p>
            <a:pPr lvl="1"/>
            <a:r>
              <a:rPr lang="en-US" dirty="0" smtClean="0"/>
              <a:t>Filled with dirt or concrete</a:t>
            </a:r>
          </a:p>
          <a:p>
            <a:r>
              <a:rPr lang="en-US" dirty="0"/>
              <a:t>Dealing with Water </a:t>
            </a:r>
            <a:r>
              <a:rPr lang="en-US" dirty="0" smtClean="0"/>
              <a:t>Intrusion</a:t>
            </a:r>
          </a:p>
          <a:p>
            <a:pPr lvl="1"/>
            <a:r>
              <a:rPr lang="en-US" dirty="0" smtClean="0"/>
              <a:t>Need to pump out water that has seeped in</a:t>
            </a:r>
          </a:p>
        </p:txBody>
      </p:sp>
    </p:spTree>
    <p:custDataLst>
      <p:tags r:id="rId1"/>
    </p:custDataLst>
    <p:extLst>
      <p:ext uri="{BB962C8B-B14F-4D97-AF65-F5344CB8AC3E}">
        <p14:creationId xmlns:p14="http://schemas.microsoft.com/office/powerpoint/2010/main" val="22023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Strain Pole </a:t>
            </a:r>
            <a:r>
              <a:rPr lang="en-US" dirty="0" smtClean="0"/>
              <a:t>Installation (Cont’d)</a:t>
            </a:r>
            <a:endParaRPr lang="en-US" dirty="0"/>
          </a:p>
        </p:txBody>
      </p:sp>
      <p:sp>
        <p:nvSpPr>
          <p:cNvPr id="3" name="Content Placeholder 2"/>
          <p:cNvSpPr>
            <a:spLocks noGrp="1"/>
          </p:cNvSpPr>
          <p:nvPr>
            <p:ph idx="1"/>
          </p:nvPr>
        </p:nvSpPr>
        <p:spPr/>
        <p:txBody>
          <a:bodyPr>
            <a:normAutofit/>
          </a:bodyPr>
          <a:lstStyle/>
          <a:p>
            <a:r>
              <a:rPr lang="en-US" dirty="0" smtClean="0"/>
              <a:t>Supporting </a:t>
            </a:r>
            <a:r>
              <a:rPr lang="en-US" dirty="0"/>
              <a:t>the </a:t>
            </a:r>
            <a:r>
              <a:rPr lang="en-US" dirty="0" smtClean="0"/>
              <a:t>Pole</a:t>
            </a:r>
          </a:p>
          <a:p>
            <a:pPr lvl="1"/>
            <a:r>
              <a:rPr lang="en-US" dirty="0" smtClean="0"/>
              <a:t>Must be supported by crane during backfilling</a:t>
            </a:r>
          </a:p>
          <a:p>
            <a:r>
              <a:rPr lang="en-US" dirty="0"/>
              <a:t>Guying Wooden </a:t>
            </a:r>
            <a:r>
              <a:rPr lang="en-US" dirty="0" smtClean="0"/>
              <a:t>Poles</a:t>
            </a:r>
          </a:p>
          <a:p>
            <a:pPr lvl="1"/>
            <a:r>
              <a:rPr lang="en-US" dirty="0" smtClean="0"/>
              <a:t>Usually guyed opposite the load</a:t>
            </a:r>
          </a:p>
          <a:p>
            <a:r>
              <a:rPr lang="en-US" dirty="0"/>
              <a:t>Guy </a:t>
            </a:r>
            <a:r>
              <a:rPr lang="en-US" dirty="0" smtClean="0"/>
              <a:t>Anchors</a:t>
            </a:r>
          </a:p>
          <a:p>
            <a:pPr lvl="1"/>
            <a:r>
              <a:rPr lang="en-US" dirty="0" smtClean="0"/>
              <a:t>Various sizes and configurations</a:t>
            </a:r>
            <a:endParaRPr lang="en-US" dirty="0"/>
          </a:p>
        </p:txBody>
      </p:sp>
    </p:spTree>
    <p:custDataLst>
      <p:tags r:id="rId1"/>
    </p:custDataLst>
    <p:extLst>
      <p:ext uri="{BB962C8B-B14F-4D97-AF65-F5344CB8AC3E}">
        <p14:creationId xmlns:p14="http://schemas.microsoft.com/office/powerpoint/2010/main" val="39106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a:t>
            </a:r>
            <a:r>
              <a:rPr lang="en-US" sz="3200" dirty="0"/>
              <a:t>Box and Conduit Installation</a:t>
            </a:r>
          </a:p>
        </p:txBody>
      </p:sp>
      <p:sp>
        <p:nvSpPr>
          <p:cNvPr id="3" name="Content Placeholder 2"/>
          <p:cNvSpPr>
            <a:spLocks noGrp="1"/>
          </p:cNvSpPr>
          <p:nvPr>
            <p:ph idx="1"/>
          </p:nvPr>
        </p:nvSpPr>
        <p:spPr/>
        <p:txBody>
          <a:bodyPr/>
          <a:lstStyle/>
          <a:p>
            <a:r>
              <a:rPr lang="en-US" dirty="0"/>
              <a:t>Junction boxes and conduits are used as raceways for carrying signal cable, loop wires, and communication cable to the controller cabinet</a:t>
            </a:r>
          </a:p>
        </p:txBody>
      </p:sp>
      <p:sp>
        <p:nvSpPr>
          <p:cNvPr id="4" name="Rectangle 3"/>
          <p:cNvSpPr/>
          <p:nvPr/>
        </p:nvSpPr>
        <p:spPr>
          <a:xfrm>
            <a:off x="3260990" y="762000"/>
            <a:ext cx="2637260"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5.9</a:t>
            </a:r>
          </a:p>
        </p:txBody>
      </p:sp>
    </p:spTree>
    <p:custDataLst>
      <p:tags r:id="rId1"/>
    </p:custDataLst>
    <p:extLst>
      <p:ext uri="{BB962C8B-B14F-4D97-AF65-F5344CB8AC3E}">
        <p14:creationId xmlns:p14="http://schemas.microsoft.com/office/powerpoint/2010/main" val="145758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a:t>
            </a:r>
            <a:r>
              <a:rPr lang="en-US" sz="3200" dirty="0"/>
              <a:t>Box and Conduit Installation</a:t>
            </a:r>
          </a:p>
        </p:txBody>
      </p:sp>
      <p:sp>
        <p:nvSpPr>
          <p:cNvPr id="3" name="Content Placeholder 2"/>
          <p:cNvSpPr>
            <a:spLocks noGrp="1"/>
          </p:cNvSpPr>
          <p:nvPr>
            <p:ph idx="1"/>
          </p:nvPr>
        </p:nvSpPr>
        <p:spPr/>
        <p:txBody>
          <a:bodyPr/>
          <a:lstStyle/>
          <a:p>
            <a:endParaRPr lang="en-US" dirty="0"/>
          </a:p>
        </p:txBody>
      </p:sp>
      <p:pic>
        <p:nvPicPr>
          <p:cNvPr id="4" name="Picture 3" descr="C:\01Projects\PennDOT\Specific Traffic Training\Pictures\100_0610.JPG"/>
          <p:cNvPicPr/>
          <p:nvPr>
            <p:custDataLst>
              <p:tags r:id="rId2"/>
            </p:custDataLst>
          </p:nvPr>
        </p:nvPicPr>
        <p:blipFill rotWithShape="1">
          <a:blip r:embed="rId6" cstate="print">
            <a:extLst>
              <a:ext uri="{28A0092B-C50C-407E-A947-70E740481C1C}">
                <a14:useLocalDpi xmlns:a14="http://schemas.microsoft.com/office/drawing/2010/main" val="0"/>
              </a:ext>
            </a:extLst>
          </a:blip>
          <a:srcRect l="16956" t="15652" r="14130" b="19710"/>
          <a:stretch/>
        </p:blipFill>
        <p:spPr bwMode="auto">
          <a:xfrm>
            <a:off x="304800" y="986790"/>
            <a:ext cx="4776153" cy="336042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descr="C:\01Projects\PennDOT\Specific Traffic Training\Pictures\2013-09-24 PennDOT Signal\PennDOT Signal 056.JPG"/>
          <p:cNvPicPr/>
          <p:nvPr>
            <p:custDataLst>
              <p:tags r:id="rId3"/>
            </p:custDataLst>
          </p:nvPr>
        </p:nvPicPr>
        <p:blipFill rotWithShape="1">
          <a:blip r:embed="rId7" cstate="print">
            <a:extLst>
              <a:ext uri="{28A0092B-C50C-407E-A947-70E740481C1C}">
                <a14:useLocalDpi xmlns:a14="http://schemas.microsoft.com/office/drawing/2010/main" val="0"/>
              </a:ext>
            </a:extLst>
          </a:blip>
          <a:srcRect l="28205" t="23931" r="20833" b="26282"/>
          <a:stretch/>
        </p:blipFill>
        <p:spPr bwMode="auto">
          <a:xfrm>
            <a:off x="4904288" y="3657600"/>
            <a:ext cx="4216951" cy="3089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2552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038970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a:t>
            </a:r>
            <a:r>
              <a:rPr lang="en-US" sz="3200" dirty="0"/>
              <a:t>Box and Conduit Installation</a:t>
            </a:r>
          </a:p>
        </p:txBody>
      </p:sp>
      <p:sp>
        <p:nvSpPr>
          <p:cNvPr id="3" name="Content Placeholder 2"/>
          <p:cNvSpPr>
            <a:spLocks noGrp="1"/>
          </p:cNvSpPr>
          <p:nvPr>
            <p:ph idx="1"/>
          </p:nvPr>
        </p:nvSpPr>
        <p:spPr/>
        <p:txBody>
          <a:bodyPr/>
          <a:lstStyle/>
          <a:p>
            <a:endParaRPr lang="en-US" dirty="0"/>
          </a:p>
        </p:txBody>
      </p:sp>
      <p:pic>
        <p:nvPicPr>
          <p:cNvPr id="5" name="Picture 4" descr="C:\01Projects\PennDOT\Specific Traffic Training\Pictures\100_0556.JPG"/>
          <p:cNvPicPr/>
          <p:nvPr>
            <p:custDataLst>
              <p:tags r:id="rId2"/>
            </p:custDataLst>
          </p:nvPr>
        </p:nvPicPr>
        <p:blipFill rotWithShape="1">
          <a:blip r:embed="rId6" cstate="print">
            <a:extLst>
              <a:ext uri="{28A0092B-C50C-407E-A947-70E740481C1C}">
                <a14:useLocalDpi xmlns:a14="http://schemas.microsoft.com/office/drawing/2010/main" val="0"/>
              </a:ext>
            </a:extLst>
          </a:blip>
          <a:srcRect l="20673" t="29060" r="18750" b="13247"/>
          <a:stretch/>
        </p:blipFill>
        <p:spPr bwMode="auto">
          <a:xfrm>
            <a:off x="4191000" y="3254762"/>
            <a:ext cx="4873625" cy="3481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2647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 name="Picture 3" descr="C:\01Projects\PennDOT\Specific Traffic Training\Intro to Traffic Signals\Pictures\P1000148.JPG"/>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414021"/>
            <a:ext cx="4772939"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Junction Box Features</a:t>
            </a:r>
          </a:p>
        </p:txBody>
      </p:sp>
      <p:sp>
        <p:nvSpPr>
          <p:cNvPr id="3" name="Content Placeholder 2"/>
          <p:cNvSpPr>
            <a:spLocks noGrp="1"/>
          </p:cNvSpPr>
          <p:nvPr>
            <p:ph idx="1"/>
          </p:nvPr>
        </p:nvSpPr>
        <p:spPr/>
        <p:txBody>
          <a:bodyPr/>
          <a:lstStyle/>
          <a:p>
            <a:r>
              <a:rPr lang="en-US" dirty="0"/>
              <a:t>Junction Box </a:t>
            </a:r>
            <a:r>
              <a:rPr lang="en-US" dirty="0" smtClean="0"/>
              <a:t>Features</a:t>
            </a:r>
          </a:p>
          <a:p>
            <a:pPr lvl="1"/>
            <a:r>
              <a:rPr lang="en-US" dirty="0"/>
              <a:t>A junction box is an underground storage compartment, typically rectangular in shape, with no bottom and a removable cover</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Junction Boxes in Pub 408</a:t>
            </a:r>
            <a:endParaRPr lang="en-US" sz="3200" dirty="0"/>
          </a:p>
        </p:txBody>
      </p:sp>
      <p:sp>
        <p:nvSpPr>
          <p:cNvPr id="3" name="Content Placeholder 2"/>
          <p:cNvSpPr>
            <a:spLocks noGrp="1"/>
          </p:cNvSpPr>
          <p:nvPr>
            <p:ph idx="1"/>
          </p:nvPr>
        </p:nvSpPr>
        <p:spPr/>
        <p:txBody>
          <a:bodyPr>
            <a:normAutofit fontScale="85000" lnSpcReduction="10000"/>
          </a:bodyPr>
          <a:lstStyle/>
          <a:p>
            <a:r>
              <a:rPr lang="en-US" dirty="0"/>
              <a:t>Publication 408, Section 1104.05(b) indicates the following regarding junction boxes:</a:t>
            </a:r>
          </a:p>
          <a:p>
            <a:r>
              <a:rPr lang="en-US" b="1" dirty="0">
                <a:solidFill>
                  <a:schemeClr val="accent2"/>
                </a:solidFill>
              </a:rPr>
              <a:t>(c) Junction Box. </a:t>
            </a:r>
            <a:r>
              <a:rPr lang="en-US" dirty="0">
                <a:solidFill>
                  <a:schemeClr val="accent2"/>
                </a:solidFill>
              </a:rPr>
              <a:t>Furnish the type indicated and as follows: </a:t>
            </a:r>
          </a:p>
          <a:p>
            <a:pPr lvl="1"/>
            <a:r>
              <a:rPr lang="en-US" dirty="0">
                <a:solidFill>
                  <a:schemeClr val="accent2"/>
                </a:solidFill>
              </a:rPr>
              <a:t>Precast Junction Box—Section 714 </a:t>
            </a:r>
          </a:p>
          <a:p>
            <a:pPr lvl="1"/>
            <a:r>
              <a:rPr lang="en-US" dirty="0">
                <a:solidFill>
                  <a:schemeClr val="accent2"/>
                </a:solidFill>
              </a:rPr>
              <a:t>Steel or Cast-Iron Junction Box—steel or cast iron conforming to the requirements for cast-iron junction box, Section 1101.10. </a:t>
            </a:r>
          </a:p>
          <a:p>
            <a:pPr lvl="1"/>
            <a:r>
              <a:rPr lang="en-US" dirty="0">
                <a:solidFill>
                  <a:schemeClr val="accent2"/>
                </a:solidFill>
              </a:rPr>
              <a:t>Reinforced Plastic Mortar Junction Box—Provide heavy duty junction box with nonskid surface and a watertight connection to the housing. Provide a minimum design load 15,000 pounds with a test load of 22,500 pounds. Place a logo “Traffic Signal” on cover. </a:t>
            </a:r>
          </a:p>
          <a:p>
            <a:endParaRPr lang="en-US" dirty="0"/>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Junction Box Covers</a:t>
            </a:r>
          </a:p>
        </p:txBody>
      </p:sp>
      <p:sp>
        <p:nvSpPr>
          <p:cNvPr id="3" name="Content Placeholder 2"/>
          <p:cNvSpPr>
            <a:spLocks noGrp="1"/>
          </p:cNvSpPr>
          <p:nvPr>
            <p:ph idx="1"/>
          </p:nvPr>
        </p:nvSpPr>
        <p:spPr/>
        <p:txBody>
          <a:bodyPr/>
          <a:lstStyle/>
          <a:p>
            <a:r>
              <a:rPr lang="en-US" dirty="0"/>
              <a:t>Junction Box </a:t>
            </a:r>
            <a:r>
              <a:rPr lang="en-US" dirty="0" smtClean="0"/>
              <a:t>Covers</a:t>
            </a:r>
          </a:p>
          <a:p>
            <a:pPr lvl="1"/>
            <a:r>
              <a:rPr lang="en-US" dirty="0"/>
              <a:t>The cover of the junction box usually contains a lifting slot, which allows it to be easily removed with a hand tool (such as a large screwdriver or a pry bar)</a:t>
            </a:r>
          </a:p>
        </p:txBody>
      </p:sp>
      <p:pic>
        <p:nvPicPr>
          <p:cNvPr id="1433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43701"/>
          <a:stretch/>
        </p:blipFill>
        <p:spPr bwMode="auto">
          <a:xfrm>
            <a:off x="1535958" y="1981200"/>
            <a:ext cx="6481660"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Install Flush</a:t>
            </a:r>
          </a:p>
        </p:txBody>
      </p:sp>
      <p:sp>
        <p:nvSpPr>
          <p:cNvPr id="3" name="Content Placeholder 2"/>
          <p:cNvSpPr>
            <a:spLocks noGrp="1"/>
          </p:cNvSpPr>
          <p:nvPr>
            <p:ph idx="1"/>
          </p:nvPr>
        </p:nvSpPr>
        <p:spPr/>
        <p:txBody>
          <a:bodyPr/>
          <a:lstStyle/>
          <a:p>
            <a:r>
              <a:rPr lang="en-US" dirty="0"/>
              <a:t>Install </a:t>
            </a:r>
            <a:r>
              <a:rPr lang="en-US" dirty="0" smtClean="0"/>
              <a:t>Flush</a:t>
            </a:r>
          </a:p>
          <a:p>
            <a:pPr lvl="1"/>
            <a:r>
              <a:rPr lang="en-US" dirty="0" smtClean="0"/>
              <a:t>Cover </a:t>
            </a:r>
            <a:r>
              <a:rPr lang="en-US" dirty="0"/>
              <a:t>should be installed flush with the </a:t>
            </a:r>
            <a:r>
              <a:rPr lang="en-US" dirty="0" smtClean="0"/>
              <a:t>sidewalk </a:t>
            </a:r>
          </a:p>
          <a:p>
            <a:pPr lvl="1"/>
            <a:r>
              <a:rPr lang="en-US" dirty="0" smtClean="0"/>
              <a:t>Have </a:t>
            </a:r>
            <a:r>
              <a:rPr lang="en-US" dirty="0"/>
              <a:t>a non-skid surface so that pedestrians do not trip or slip on them</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a:t>
            </a:r>
            <a:r>
              <a:rPr lang="en-US" dirty="0"/>
              <a:t>One Call System</a:t>
            </a:r>
          </a:p>
        </p:txBody>
      </p:sp>
      <p:sp>
        <p:nvSpPr>
          <p:cNvPr id="3" name="Content Placeholder 2"/>
          <p:cNvSpPr>
            <a:spLocks noGrp="1"/>
          </p:cNvSpPr>
          <p:nvPr>
            <p:ph idx="1"/>
          </p:nvPr>
        </p:nvSpPr>
        <p:spPr>
          <a:xfrm>
            <a:off x="1295400" y="1433648"/>
            <a:ext cx="6019800" cy="5275373"/>
          </a:xfrm>
        </p:spPr>
        <p:txBody>
          <a:bodyPr/>
          <a:lstStyle/>
          <a:p>
            <a:r>
              <a:rPr lang="en-US" dirty="0"/>
              <a:t>All excavators must contact PA One Call at least 3 business days prior to excavation, as required by </a:t>
            </a:r>
            <a:r>
              <a:rPr lang="en-US" dirty="0" smtClean="0"/>
              <a:t>law	</a:t>
            </a:r>
            <a:endParaRPr lang="en-US" dirty="0"/>
          </a:p>
        </p:txBody>
      </p:sp>
      <p:pic>
        <p:nvPicPr>
          <p:cNvPr id="4" name="Picture 3"/>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4127367"/>
            <a:ext cx="1733550" cy="2239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40318" t="35901" r="14331" b="15613"/>
          <a:stretch/>
        </p:blipFill>
        <p:spPr bwMode="auto">
          <a:xfrm>
            <a:off x="1676400" y="3657600"/>
            <a:ext cx="5032045" cy="302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1733797" y="5170672"/>
            <a:ext cx="1542803" cy="15240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888177" y="5323072"/>
            <a:ext cx="1388423" cy="1315234"/>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6069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p:stCondLst>
                              <p:cond delay="350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Box (Continued)</a:t>
            </a:r>
            <a:endParaRPr lang="en-US" sz="3200" dirty="0"/>
          </a:p>
        </p:txBody>
      </p:sp>
      <p:sp>
        <p:nvSpPr>
          <p:cNvPr id="3" name="Content Placeholder 2"/>
          <p:cNvSpPr>
            <a:spLocks noGrp="1"/>
          </p:cNvSpPr>
          <p:nvPr>
            <p:ph idx="1"/>
          </p:nvPr>
        </p:nvSpPr>
        <p:spPr/>
        <p:txBody>
          <a:bodyPr/>
          <a:lstStyle/>
          <a:p>
            <a:r>
              <a:rPr lang="en-US" dirty="0"/>
              <a:t>Gravel for </a:t>
            </a:r>
            <a:r>
              <a:rPr lang="en-US" dirty="0" smtClean="0"/>
              <a:t>Drainage</a:t>
            </a:r>
          </a:p>
          <a:p>
            <a:pPr lvl="1"/>
            <a:r>
              <a:rPr lang="en-US" dirty="0"/>
              <a:t>Pea gravel is often installed in the bottom of the junction box to promote the </a:t>
            </a:r>
            <a:r>
              <a:rPr lang="en-US" dirty="0" smtClean="0"/>
              <a:t>drainage</a:t>
            </a:r>
          </a:p>
          <a:p>
            <a:r>
              <a:rPr lang="en-US" dirty="0"/>
              <a:t>Don’t Pinch Cables</a:t>
            </a:r>
          </a:p>
          <a:p>
            <a:pPr lvl="1"/>
            <a:r>
              <a:rPr lang="en-US" dirty="0" smtClean="0"/>
              <a:t>Conduit </a:t>
            </a:r>
            <a:r>
              <a:rPr lang="en-US" dirty="0"/>
              <a:t>in the junction box should not extend too high </a:t>
            </a:r>
            <a:r>
              <a:rPr lang="en-US" dirty="0" smtClean="0"/>
              <a:t>to eliminate pinched cable</a:t>
            </a:r>
            <a:endParaRPr lang="en-US" dirty="0"/>
          </a:p>
          <a:p>
            <a:pPr marL="457200" lvl="1" indent="0">
              <a:buNone/>
            </a:pPr>
            <a:endParaRPr lang="en-US" dirty="0"/>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Duct Seal</a:t>
            </a:r>
            <a:endParaRPr lang="en-US" sz="3200" dirty="0"/>
          </a:p>
        </p:txBody>
      </p:sp>
      <p:sp>
        <p:nvSpPr>
          <p:cNvPr id="3" name="Content Placeholder 2"/>
          <p:cNvSpPr>
            <a:spLocks noGrp="1"/>
          </p:cNvSpPr>
          <p:nvPr>
            <p:ph idx="1"/>
          </p:nvPr>
        </p:nvSpPr>
        <p:spPr/>
        <p:txBody>
          <a:bodyPr/>
          <a:lstStyle/>
          <a:p>
            <a:r>
              <a:rPr lang="en-US" dirty="0"/>
              <a:t>Add Duct </a:t>
            </a:r>
            <a:r>
              <a:rPr lang="en-US" dirty="0" smtClean="0"/>
              <a:t>Seal</a:t>
            </a:r>
          </a:p>
          <a:p>
            <a:pPr lvl="1"/>
            <a:r>
              <a:rPr lang="en-US" dirty="0"/>
              <a:t>Conduits entering the junction box may be protected against water intrusion by inserting duct seal into the conduit and forming it around the wires</a:t>
            </a:r>
          </a:p>
        </p:txBody>
      </p:sp>
      <p:pic>
        <p:nvPicPr>
          <p:cNvPr id="1638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514600" y="3886200"/>
            <a:ext cx="45529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Label </a:t>
            </a:r>
            <a:r>
              <a:rPr lang="en-US" dirty="0" smtClean="0"/>
              <a:t>Wires</a:t>
            </a:r>
            <a:endParaRPr lang="en-US" dirty="0"/>
          </a:p>
        </p:txBody>
      </p:sp>
      <p:sp>
        <p:nvSpPr>
          <p:cNvPr id="3" name="Content Placeholder 2"/>
          <p:cNvSpPr>
            <a:spLocks noGrp="1"/>
          </p:cNvSpPr>
          <p:nvPr>
            <p:ph idx="1"/>
          </p:nvPr>
        </p:nvSpPr>
        <p:spPr/>
        <p:txBody>
          <a:bodyPr/>
          <a:lstStyle/>
          <a:p>
            <a:r>
              <a:rPr lang="en-US" dirty="0"/>
              <a:t>Label All </a:t>
            </a:r>
            <a:r>
              <a:rPr lang="en-US" dirty="0" smtClean="0"/>
              <a:t>Wires</a:t>
            </a:r>
          </a:p>
          <a:p>
            <a:pPr lvl="1"/>
            <a:r>
              <a:rPr lang="en-US" dirty="0"/>
              <a:t>All of the cables or wires found inside the junction box should be properly </a:t>
            </a:r>
            <a:r>
              <a:rPr lang="en-US" dirty="0" smtClean="0"/>
              <a:t>labeled</a:t>
            </a:r>
            <a:endParaRPr lang="en-US" dirty="0"/>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Junction Box Use</a:t>
            </a:r>
          </a:p>
        </p:txBody>
      </p:sp>
      <p:sp>
        <p:nvSpPr>
          <p:cNvPr id="3" name="Content Placeholder 2"/>
          <p:cNvSpPr>
            <a:spLocks noGrp="1"/>
          </p:cNvSpPr>
          <p:nvPr>
            <p:ph idx="1"/>
          </p:nvPr>
        </p:nvSpPr>
        <p:spPr/>
        <p:txBody>
          <a:bodyPr/>
          <a:lstStyle/>
          <a:p>
            <a:r>
              <a:rPr lang="en-US" dirty="0"/>
              <a:t>Junction Box </a:t>
            </a:r>
            <a:r>
              <a:rPr lang="en-US" dirty="0" smtClean="0"/>
              <a:t>Use</a:t>
            </a:r>
          </a:p>
          <a:p>
            <a:pPr lvl="1"/>
            <a:r>
              <a:rPr lang="en-US" dirty="0" smtClean="0"/>
              <a:t>Typically </a:t>
            </a:r>
            <a:r>
              <a:rPr lang="en-US" dirty="0"/>
              <a:t>used where the direction of the conduit </a:t>
            </a:r>
            <a:r>
              <a:rPr lang="en-US" dirty="0" smtClean="0"/>
              <a:t>changes</a:t>
            </a:r>
          </a:p>
          <a:p>
            <a:pPr lvl="1"/>
            <a:r>
              <a:rPr lang="en-US" dirty="0" smtClean="0"/>
              <a:t>At </a:t>
            </a:r>
            <a:r>
              <a:rPr lang="en-US" dirty="0"/>
              <a:t>points where the conduit enters poles or cabinets </a:t>
            </a:r>
            <a:endParaRPr lang="en-US" dirty="0" smtClean="0"/>
          </a:p>
          <a:p>
            <a:pPr lvl="1"/>
            <a:r>
              <a:rPr lang="en-US" dirty="0" smtClean="0"/>
              <a:t>Where </a:t>
            </a:r>
            <a:r>
              <a:rPr lang="en-US" dirty="0"/>
              <a:t>access to the cable is needed for installation </a:t>
            </a:r>
            <a:r>
              <a:rPr lang="en-US" dirty="0" smtClean="0"/>
              <a:t>purposes</a:t>
            </a:r>
          </a:p>
          <a:p>
            <a:pPr lvl="1"/>
            <a:r>
              <a:rPr lang="en-US" dirty="0"/>
              <a:t>Excess cable is sometimes stored within a junction box for future use</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Box Size and Location</a:t>
            </a:r>
            <a:endParaRPr lang="en-US" sz="3200" dirty="0"/>
          </a:p>
        </p:txBody>
      </p:sp>
      <p:sp>
        <p:nvSpPr>
          <p:cNvPr id="3" name="Content Placeholder 2"/>
          <p:cNvSpPr>
            <a:spLocks noGrp="1"/>
          </p:cNvSpPr>
          <p:nvPr>
            <p:ph idx="1"/>
          </p:nvPr>
        </p:nvSpPr>
        <p:spPr/>
        <p:txBody>
          <a:bodyPr/>
          <a:lstStyle/>
          <a:p>
            <a:r>
              <a:rPr lang="en-US" dirty="0"/>
              <a:t>Extra Large Junction </a:t>
            </a:r>
            <a:r>
              <a:rPr lang="en-US" dirty="0" smtClean="0"/>
              <a:t>boxes</a:t>
            </a:r>
          </a:p>
          <a:p>
            <a:pPr lvl="1"/>
            <a:r>
              <a:rPr lang="en-US" dirty="0" smtClean="0"/>
              <a:t>JB’s come in a variety of sizes (determined during design)</a:t>
            </a:r>
          </a:p>
          <a:p>
            <a:r>
              <a:rPr lang="en-US" dirty="0"/>
              <a:t>Schematic Nature of Junction box and Conduit </a:t>
            </a:r>
            <a:r>
              <a:rPr lang="en-US" dirty="0" smtClean="0"/>
              <a:t>Locations</a:t>
            </a:r>
          </a:p>
          <a:p>
            <a:pPr lvl="1"/>
            <a:r>
              <a:rPr lang="en-US" dirty="0" smtClean="0"/>
              <a:t>Some flexibility allowed in location</a:t>
            </a:r>
            <a:endParaRPr lang="en-US" dirty="0"/>
          </a:p>
          <a:p>
            <a:pPr lvl="1"/>
            <a:endParaRPr lang="en-US" dirty="0" smtClean="0"/>
          </a:p>
          <a:p>
            <a:pPr lvl="1"/>
            <a:endParaRPr lang="en-US" dirty="0"/>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Junction Box Distance</a:t>
            </a:r>
            <a:endParaRPr lang="en-US" sz="3200" dirty="0"/>
          </a:p>
        </p:txBody>
      </p:sp>
      <p:sp>
        <p:nvSpPr>
          <p:cNvPr id="3" name="Content Placeholder 2"/>
          <p:cNvSpPr>
            <a:spLocks noGrp="1"/>
          </p:cNvSpPr>
          <p:nvPr>
            <p:ph idx="1"/>
          </p:nvPr>
        </p:nvSpPr>
        <p:spPr/>
        <p:txBody>
          <a:bodyPr/>
          <a:lstStyle/>
          <a:p>
            <a:r>
              <a:rPr lang="en-US" dirty="0"/>
              <a:t>Distance Between Junction </a:t>
            </a:r>
            <a:r>
              <a:rPr lang="en-US" dirty="0" smtClean="0"/>
              <a:t>boxes</a:t>
            </a:r>
          </a:p>
          <a:p>
            <a:pPr lvl="1"/>
            <a:r>
              <a:rPr lang="en-US" dirty="0" smtClean="0"/>
              <a:t>Difficult to pull over long distances</a:t>
            </a:r>
          </a:p>
          <a:p>
            <a:pPr lvl="1"/>
            <a:r>
              <a:rPr lang="en-US" dirty="0" smtClean="0"/>
              <a:t>Longer distances used for fiber</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Conduit Installation</a:t>
            </a:r>
            <a:endParaRPr lang="en-US" sz="3200" dirty="0"/>
          </a:p>
        </p:txBody>
      </p:sp>
      <p:sp>
        <p:nvSpPr>
          <p:cNvPr id="3" name="Content Placeholder 2"/>
          <p:cNvSpPr>
            <a:spLocks noGrp="1"/>
          </p:cNvSpPr>
          <p:nvPr>
            <p:ph idx="1"/>
          </p:nvPr>
        </p:nvSpPr>
        <p:spPr/>
        <p:txBody>
          <a:bodyPr/>
          <a:lstStyle/>
          <a:p>
            <a:r>
              <a:rPr lang="en-US" dirty="0" smtClean="0"/>
              <a:t>Conduit </a:t>
            </a:r>
            <a:r>
              <a:rPr lang="en-US" dirty="0"/>
              <a:t>Installation</a:t>
            </a:r>
          </a:p>
          <a:p>
            <a:pPr lvl="1"/>
            <a:r>
              <a:rPr lang="en-US" dirty="0" smtClean="0"/>
              <a:t>Trenching</a:t>
            </a:r>
          </a:p>
          <a:p>
            <a:pPr lvl="1"/>
            <a:r>
              <a:rPr lang="en-US" dirty="0" smtClean="0"/>
              <a:t>Boring</a:t>
            </a:r>
          </a:p>
          <a:p>
            <a:pPr lvl="1"/>
            <a:endParaRPr lang="en-US" dirty="0"/>
          </a:p>
        </p:txBody>
      </p:sp>
    </p:spTree>
    <p:custDataLst>
      <p:tags r:id="rId1"/>
    </p:custDataLst>
    <p:extLst>
      <p:ext uri="{BB962C8B-B14F-4D97-AF65-F5344CB8AC3E}">
        <p14:creationId xmlns:p14="http://schemas.microsoft.com/office/powerpoint/2010/main" val="25848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Trenching</a:t>
            </a:r>
            <a:endParaRPr lang="en-US" sz="3200" dirty="0"/>
          </a:p>
        </p:txBody>
      </p:sp>
      <p:sp>
        <p:nvSpPr>
          <p:cNvPr id="3" name="Content Placeholder 2"/>
          <p:cNvSpPr>
            <a:spLocks noGrp="1"/>
          </p:cNvSpPr>
          <p:nvPr>
            <p:ph idx="1"/>
          </p:nvPr>
        </p:nvSpPr>
        <p:spPr/>
        <p:txBody>
          <a:bodyPr/>
          <a:lstStyle/>
          <a:p>
            <a:r>
              <a:rPr lang="en-US" dirty="0" smtClean="0"/>
              <a:t>Trenching</a:t>
            </a:r>
          </a:p>
          <a:p>
            <a:pPr lvl="1"/>
            <a:r>
              <a:rPr lang="en-US" dirty="0"/>
              <a:t>When trenching is used, the ground or pavement that is disturbed must be restored (as close as possible) to its original condition</a:t>
            </a:r>
          </a:p>
          <a:p>
            <a:endParaRPr lang="en-US" b="1" dirty="0"/>
          </a:p>
          <a:p>
            <a:endParaRPr lang="en-US" dirty="0"/>
          </a:p>
        </p:txBody>
      </p:sp>
      <p:pic>
        <p:nvPicPr>
          <p:cNvPr id="1536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3532"/>
          <a:stretch/>
        </p:blipFill>
        <p:spPr bwMode="auto">
          <a:xfrm>
            <a:off x="1295400" y="1295400"/>
            <a:ext cx="6946075"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style.rotation</p:attrName>
                                        </p:attrNameLst>
                                      </p:cBhvr>
                                      <p:tavLst>
                                        <p:tav tm="0">
                                          <p:val>
                                            <p:fltVal val="90"/>
                                          </p:val>
                                        </p:tav>
                                        <p:tav tm="100000">
                                          <p:val>
                                            <p:fltVal val="0"/>
                                          </p:val>
                                        </p:tav>
                                      </p:tavLst>
                                    </p:anim>
                                    <p:animEffect transition="in" filter="fade">
                                      <p:cBhvr>
                                        <p:cTn id="10"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Boring</a:t>
            </a:r>
            <a:endParaRPr lang="en-US" sz="3200" dirty="0"/>
          </a:p>
        </p:txBody>
      </p:sp>
      <p:sp>
        <p:nvSpPr>
          <p:cNvPr id="3" name="Content Placeholder 2"/>
          <p:cNvSpPr>
            <a:spLocks noGrp="1"/>
          </p:cNvSpPr>
          <p:nvPr>
            <p:ph idx="1"/>
          </p:nvPr>
        </p:nvSpPr>
        <p:spPr/>
        <p:txBody>
          <a:bodyPr/>
          <a:lstStyle/>
          <a:p>
            <a:r>
              <a:rPr lang="en-US" dirty="0" smtClean="0"/>
              <a:t>Boring</a:t>
            </a:r>
          </a:p>
          <a:p>
            <a:pPr lvl="1"/>
            <a:r>
              <a:rPr lang="en-US" dirty="0"/>
              <a:t>Using a boring technique allows all lanes to remain open since the conduit is inserted under the roadway</a:t>
            </a:r>
          </a:p>
        </p:txBody>
      </p:sp>
      <p:pic>
        <p:nvPicPr>
          <p:cNvPr id="4" name="Picture 3"/>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2043129"/>
            <a:ext cx="6172200" cy="4611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Depth of Conduit Burial</a:t>
            </a:r>
          </a:p>
        </p:txBody>
      </p:sp>
      <p:sp>
        <p:nvSpPr>
          <p:cNvPr id="3" name="Content Placeholder 2"/>
          <p:cNvSpPr>
            <a:spLocks noGrp="1"/>
          </p:cNvSpPr>
          <p:nvPr>
            <p:ph idx="1"/>
          </p:nvPr>
        </p:nvSpPr>
        <p:spPr/>
        <p:txBody>
          <a:bodyPr/>
          <a:lstStyle/>
          <a:p>
            <a:r>
              <a:rPr lang="en-US" dirty="0"/>
              <a:t>Depth of Conduit </a:t>
            </a:r>
            <a:r>
              <a:rPr lang="en-US" dirty="0" smtClean="0"/>
              <a:t>Burial</a:t>
            </a:r>
          </a:p>
          <a:p>
            <a:pPr lvl="1"/>
            <a:r>
              <a:rPr lang="en-US" dirty="0"/>
              <a:t>Conduit should be buried to the proper underground depth as indicated in Publication 148, TC-8804 </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1219200" y="2133600"/>
            <a:ext cx="7748817"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t>
            </a:r>
            <a:r>
              <a:rPr lang="en-US" dirty="0"/>
              <a:t>Control</a:t>
            </a:r>
          </a:p>
        </p:txBody>
      </p:sp>
      <p:sp>
        <p:nvSpPr>
          <p:cNvPr id="3" name="Content Placeholder 2"/>
          <p:cNvSpPr>
            <a:spLocks noGrp="1"/>
          </p:cNvSpPr>
          <p:nvPr>
            <p:ph idx="1"/>
          </p:nvPr>
        </p:nvSpPr>
        <p:spPr/>
        <p:txBody>
          <a:bodyPr/>
          <a:lstStyle/>
          <a:p>
            <a:r>
              <a:rPr lang="en-US" dirty="0"/>
              <a:t>Traffic control for signal projects is detailed in Publication 213 – Temporary Traffic Control Guidelines </a:t>
            </a:r>
          </a:p>
        </p:txBody>
      </p:sp>
      <p:sp>
        <p:nvSpPr>
          <p:cNvPr id="4" name="Rectangle 3"/>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5.3</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1286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Backfilling and Size</a:t>
            </a:r>
            <a:endParaRPr lang="en-US" sz="3200" dirty="0"/>
          </a:p>
        </p:txBody>
      </p:sp>
      <p:sp>
        <p:nvSpPr>
          <p:cNvPr id="3" name="Content Placeholder 2"/>
          <p:cNvSpPr>
            <a:spLocks noGrp="1"/>
          </p:cNvSpPr>
          <p:nvPr>
            <p:ph idx="1"/>
          </p:nvPr>
        </p:nvSpPr>
        <p:spPr/>
        <p:txBody>
          <a:bodyPr/>
          <a:lstStyle/>
          <a:p>
            <a:r>
              <a:rPr lang="en-US" dirty="0"/>
              <a:t>Backfilling	</a:t>
            </a:r>
          </a:p>
          <a:p>
            <a:pPr lvl="1"/>
            <a:r>
              <a:rPr lang="en-US" dirty="0"/>
              <a:t>Proper backfilling techniques should be used when filling in the conduit trench </a:t>
            </a:r>
          </a:p>
          <a:p>
            <a:r>
              <a:rPr lang="en-US" dirty="0" smtClean="0"/>
              <a:t>Conduit </a:t>
            </a:r>
            <a:r>
              <a:rPr lang="en-US" dirty="0"/>
              <a:t>Size and </a:t>
            </a:r>
            <a:r>
              <a:rPr lang="en-US" dirty="0" smtClean="0"/>
              <a:t>Type</a:t>
            </a:r>
          </a:p>
          <a:p>
            <a:pPr lvl="1"/>
            <a:r>
              <a:rPr lang="en-US" dirty="0"/>
              <a:t>The type of conduit to be used and its diameter is identified in the plans or specifications</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Size and Spares</a:t>
            </a:r>
            <a:endParaRPr lang="en-US" sz="3200" dirty="0"/>
          </a:p>
        </p:txBody>
      </p:sp>
      <p:sp>
        <p:nvSpPr>
          <p:cNvPr id="3" name="Content Placeholder 2"/>
          <p:cNvSpPr>
            <a:spLocks noGrp="1"/>
          </p:cNvSpPr>
          <p:nvPr>
            <p:ph idx="1"/>
          </p:nvPr>
        </p:nvSpPr>
        <p:spPr/>
        <p:txBody>
          <a:bodyPr/>
          <a:lstStyle/>
          <a:p>
            <a:r>
              <a:rPr lang="en-US" dirty="0"/>
              <a:t>Use of Large Diameter PVC Conduits</a:t>
            </a:r>
          </a:p>
          <a:p>
            <a:pPr lvl="1"/>
            <a:r>
              <a:rPr lang="en-US" dirty="0"/>
              <a:t>In a traffic signal installation, the controller cabinet is the focal point for the various cable runs</a:t>
            </a:r>
          </a:p>
          <a:p>
            <a:r>
              <a:rPr lang="en-US" dirty="0" smtClean="0"/>
              <a:t>Installing </a:t>
            </a:r>
            <a:r>
              <a:rPr lang="en-US" dirty="0"/>
              <a:t>Spare </a:t>
            </a:r>
            <a:r>
              <a:rPr lang="en-US" dirty="0" smtClean="0"/>
              <a:t>Conduits</a:t>
            </a:r>
          </a:p>
          <a:p>
            <a:pPr lvl="1"/>
            <a:r>
              <a:rPr lang="en-US" dirty="0"/>
              <a:t>If spare conduits are to prove useful in the future, they should be properly </a:t>
            </a:r>
            <a:r>
              <a:rPr lang="en-US" dirty="0" smtClean="0"/>
              <a:t>installed</a:t>
            </a:r>
          </a:p>
          <a:p>
            <a:pPr lvl="1"/>
            <a:endParaRPr lang="en-US" dirty="0"/>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Deterioration and Testing Spares</a:t>
            </a:r>
            <a:endParaRPr lang="en-US" sz="3200" dirty="0"/>
          </a:p>
        </p:txBody>
      </p:sp>
      <p:sp>
        <p:nvSpPr>
          <p:cNvPr id="3" name="Content Placeholder 2"/>
          <p:cNvSpPr>
            <a:spLocks noGrp="1"/>
          </p:cNvSpPr>
          <p:nvPr>
            <p:ph idx="1"/>
          </p:nvPr>
        </p:nvSpPr>
        <p:spPr/>
        <p:txBody>
          <a:bodyPr/>
          <a:lstStyle/>
          <a:p>
            <a:r>
              <a:rPr lang="en-US" dirty="0"/>
              <a:t>Deterioration of Spare Conduits</a:t>
            </a:r>
          </a:p>
          <a:p>
            <a:pPr lvl="1"/>
            <a:r>
              <a:rPr lang="en-US" dirty="0"/>
              <a:t>Even when </a:t>
            </a:r>
            <a:r>
              <a:rPr lang="en-US" dirty="0" smtClean="0"/>
              <a:t>correctly </a:t>
            </a:r>
            <a:r>
              <a:rPr lang="en-US" dirty="0"/>
              <a:t>installed and their location properly documented, their continuity tends to deteriorate over the years</a:t>
            </a:r>
          </a:p>
          <a:p>
            <a:r>
              <a:rPr lang="en-US" dirty="0" smtClean="0"/>
              <a:t>Testing </a:t>
            </a:r>
            <a:r>
              <a:rPr lang="en-US" dirty="0"/>
              <a:t>Spare </a:t>
            </a:r>
            <a:r>
              <a:rPr lang="en-US" dirty="0" smtClean="0"/>
              <a:t>Conduits</a:t>
            </a:r>
          </a:p>
          <a:p>
            <a:pPr lvl="1"/>
            <a:r>
              <a:rPr lang="en-US" dirty="0"/>
              <a:t>If </a:t>
            </a:r>
            <a:r>
              <a:rPr lang="en-US" dirty="0" smtClean="0"/>
              <a:t>spare </a:t>
            </a:r>
            <a:r>
              <a:rPr lang="en-US" dirty="0"/>
              <a:t>conduit is to be </a:t>
            </a:r>
            <a:r>
              <a:rPr lang="en-US" dirty="0" smtClean="0"/>
              <a:t>used, </a:t>
            </a:r>
            <a:r>
              <a:rPr lang="en-US" dirty="0"/>
              <a:t>time should be spent verifying that the conduit run is in usable condition</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Wall Strength and Cutting</a:t>
            </a:r>
            <a:endParaRPr lang="en-US" sz="3200" dirty="0"/>
          </a:p>
        </p:txBody>
      </p:sp>
      <p:sp>
        <p:nvSpPr>
          <p:cNvPr id="3" name="Content Placeholder 2"/>
          <p:cNvSpPr>
            <a:spLocks noGrp="1"/>
          </p:cNvSpPr>
          <p:nvPr>
            <p:ph idx="1"/>
          </p:nvPr>
        </p:nvSpPr>
        <p:spPr/>
        <p:txBody>
          <a:bodyPr/>
          <a:lstStyle/>
          <a:p>
            <a:r>
              <a:rPr lang="en-US" dirty="0"/>
              <a:t>PVC Conduit Wall Strength</a:t>
            </a:r>
          </a:p>
          <a:p>
            <a:pPr lvl="1"/>
            <a:r>
              <a:rPr lang="en-US" dirty="0"/>
              <a:t>Two strengths of PVC conduit are routinely encountered in traffic signal work, Schedule  40 and Schedule  80</a:t>
            </a:r>
          </a:p>
          <a:p>
            <a:r>
              <a:rPr lang="en-US" dirty="0" smtClean="0"/>
              <a:t>Cutting </a:t>
            </a:r>
            <a:r>
              <a:rPr lang="en-US" dirty="0"/>
              <a:t>PVC </a:t>
            </a:r>
            <a:r>
              <a:rPr lang="en-US" dirty="0" smtClean="0"/>
              <a:t>Pipe</a:t>
            </a:r>
          </a:p>
          <a:p>
            <a:pPr lvl="1"/>
            <a:r>
              <a:rPr lang="en-US" dirty="0"/>
              <a:t>PVC conduits </a:t>
            </a:r>
            <a:r>
              <a:rPr lang="en-US" dirty="0" smtClean="0"/>
              <a:t>often comes </a:t>
            </a:r>
            <a:r>
              <a:rPr lang="en-US" dirty="0"/>
              <a:t>in 10’ </a:t>
            </a:r>
            <a:r>
              <a:rPr lang="en-US" dirty="0" smtClean="0"/>
              <a:t>lengths</a:t>
            </a:r>
          </a:p>
          <a:p>
            <a:pPr lvl="1"/>
            <a:r>
              <a:rPr lang="en-US" dirty="0" smtClean="0"/>
              <a:t>Conduit </a:t>
            </a:r>
            <a:r>
              <a:rPr lang="en-US" dirty="0"/>
              <a:t>should be cut with a special tool designed to cut through PVC pipe</a:t>
            </a:r>
          </a:p>
        </p:txBody>
      </p:sp>
    </p:spTree>
    <p:custDataLst>
      <p:tags r:id="rId1"/>
    </p:custDataLst>
    <p:extLst>
      <p:ext uri="{BB962C8B-B14F-4D97-AF65-F5344CB8AC3E}">
        <p14:creationId xmlns:p14="http://schemas.microsoft.com/office/powerpoint/2010/main" val="22786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Assembling PVC Conduit</a:t>
            </a:r>
          </a:p>
        </p:txBody>
      </p:sp>
      <p:sp>
        <p:nvSpPr>
          <p:cNvPr id="3" name="Content Placeholder 2"/>
          <p:cNvSpPr>
            <a:spLocks noGrp="1"/>
          </p:cNvSpPr>
          <p:nvPr>
            <p:ph idx="1"/>
          </p:nvPr>
        </p:nvSpPr>
        <p:spPr/>
        <p:txBody>
          <a:bodyPr/>
          <a:lstStyle/>
          <a:p>
            <a:r>
              <a:rPr lang="en-US" dirty="0"/>
              <a:t>Assembling PVC </a:t>
            </a:r>
            <a:r>
              <a:rPr lang="en-US" dirty="0" smtClean="0"/>
              <a:t>Conduit</a:t>
            </a:r>
          </a:p>
          <a:p>
            <a:pPr lvl="1"/>
            <a:r>
              <a:rPr lang="en-US" dirty="0"/>
              <a:t>Lengths of PVC conduit are joined together using PVC couplings and PVC cement</a:t>
            </a:r>
            <a:endParaRPr lang="en-US" dirty="0" smtClean="0"/>
          </a:p>
          <a:p>
            <a:pPr lvl="2"/>
            <a:endParaRPr lang="en-US" dirty="0"/>
          </a:p>
        </p:txBody>
      </p:sp>
      <p:pic>
        <p:nvPicPr>
          <p:cNvPr id="17410"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124200" y="3581400"/>
            <a:ext cx="3533775" cy="2162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653900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Warning Tape</a:t>
            </a:r>
            <a:endParaRPr lang="en-US" sz="3200" dirty="0"/>
          </a:p>
        </p:txBody>
      </p:sp>
      <p:sp>
        <p:nvSpPr>
          <p:cNvPr id="3" name="Content Placeholder 2"/>
          <p:cNvSpPr>
            <a:spLocks noGrp="1"/>
          </p:cNvSpPr>
          <p:nvPr>
            <p:ph idx="1"/>
          </p:nvPr>
        </p:nvSpPr>
        <p:spPr/>
        <p:txBody>
          <a:bodyPr/>
          <a:lstStyle/>
          <a:p>
            <a:r>
              <a:rPr lang="en-US" dirty="0"/>
              <a:t>Underground Warning Tape</a:t>
            </a:r>
          </a:p>
          <a:p>
            <a:pPr lvl="1"/>
            <a:r>
              <a:rPr lang="en-US" dirty="0" smtClean="0"/>
              <a:t>Warning </a:t>
            </a:r>
            <a:r>
              <a:rPr lang="en-US" dirty="0"/>
              <a:t>tape 1’ or 2’ above the conduit</a:t>
            </a:r>
          </a:p>
          <a:p>
            <a:r>
              <a:rPr lang="en-US" dirty="0" smtClean="0"/>
              <a:t>Detectable </a:t>
            </a:r>
            <a:r>
              <a:rPr lang="en-US" dirty="0"/>
              <a:t>Warning </a:t>
            </a:r>
            <a:r>
              <a:rPr lang="en-US" dirty="0" smtClean="0"/>
              <a:t>Tape</a:t>
            </a:r>
          </a:p>
          <a:p>
            <a:pPr lvl="1"/>
            <a:r>
              <a:rPr lang="en-US" dirty="0"/>
              <a:t>Some warning tapes have a metal wire imbedded inside </a:t>
            </a:r>
            <a:r>
              <a:rPr lang="en-US" dirty="0" smtClean="0"/>
              <a:t>them for locating</a:t>
            </a:r>
            <a:endParaRPr lang="en-US" dirty="0"/>
          </a:p>
        </p:txBody>
      </p:sp>
      <p:pic>
        <p:nvPicPr>
          <p:cNvPr id="1026" name="Picture 2" descr="http://new-images.ttnet.net/P3/8967/90038967-186988146141857b.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124200" y="4101959"/>
            <a:ext cx="3505200" cy="2603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Cutting RGSC</a:t>
            </a:r>
            <a:endParaRPr lang="en-US" sz="3200" dirty="0"/>
          </a:p>
        </p:txBody>
      </p:sp>
      <p:sp>
        <p:nvSpPr>
          <p:cNvPr id="3" name="Content Placeholder 2"/>
          <p:cNvSpPr>
            <a:spLocks noGrp="1"/>
          </p:cNvSpPr>
          <p:nvPr>
            <p:ph idx="1"/>
          </p:nvPr>
        </p:nvSpPr>
        <p:spPr/>
        <p:txBody>
          <a:bodyPr/>
          <a:lstStyle/>
          <a:p>
            <a:r>
              <a:rPr lang="en-US" dirty="0"/>
              <a:t>Cutting Rigid Galvanized Steel Conduit (RGSC</a:t>
            </a:r>
            <a:r>
              <a:rPr lang="en-US" dirty="0" smtClean="0"/>
              <a:t>)</a:t>
            </a:r>
          </a:p>
          <a:p>
            <a:pPr lvl="1"/>
            <a:r>
              <a:rPr lang="en-US" dirty="0"/>
              <a:t>RGSC conduit also typically comes in 10’ lengths</a:t>
            </a:r>
          </a:p>
        </p:txBody>
      </p:sp>
      <p:pic>
        <p:nvPicPr>
          <p:cNvPr id="1945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267200" y="3352800"/>
            <a:ext cx="4267200" cy="3269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Junction </a:t>
            </a:r>
            <a:r>
              <a:rPr lang="en-US" sz="3200" dirty="0"/>
              <a:t>Box and Conduit Installation</a:t>
            </a:r>
          </a:p>
        </p:txBody>
      </p:sp>
      <p:sp>
        <p:nvSpPr>
          <p:cNvPr id="3" name="Content Placeholder 2"/>
          <p:cNvSpPr>
            <a:spLocks noGrp="1"/>
          </p:cNvSpPr>
          <p:nvPr>
            <p:ph idx="1"/>
          </p:nvPr>
        </p:nvSpPr>
        <p:spPr/>
        <p:txBody>
          <a:bodyPr/>
          <a:lstStyle/>
          <a:p>
            <a:r>
              <a:rPr lang="en-US" dirty="0"/>
              <a:t>De-burring </a:t>
            </a:r>
            <a:r>
              <a:rPr lang="en-US" dirty="0" smtClean="0"/>
              <a:t>RGSC</a:t>
            </a:r>
          </a:p>
          <a:p>
            <a:pPr lvl="1"/>
            <a:r>
              <a:rPr lang="en-US" dirty="0"/>
              <a:t>Once the conduit is cut, it must be de-burred to remove the sharp edges using a reaming tool or file</a:t>
            </a:r>
          </a:p>
        </p:txBody>
      </p:sp>
      <p:pic>
        <p:nvPicPr>
          <p:cNvPr id="1843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352800" y="3505200"/>
            <a:ext cx="40576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Assembling RGSC</a:t>
            </a:r>
          </a:p>
        </p:txBody>
      </p:sp>
      <p:sp>
        <p:nvSpPr>
          <p:cNvPr id="3" name="Content Placeholder 2"/>
          <p:cNvSpPr>
            <a:spLocks noGrp="1"/>
          </p:cNvSpPr>
          <p:nvPr>
            <p:ph idx="1"/>
          </p:nvPr>
        </p:nvSpPr>
        <p:spPr/>
        <p:txBody>
          <a:bodyPr/>
          <a:lstStyle/>
          <a:p>
            <a:r>
              <a:rPr lang="en-US" dirty="0"/>
              <a:t>Assembling </a:t>
            </a:r>
            <a:r>
              <a:rPr lang="en-US" dirty="0" smtClean="0"/>
              <a:t>RGSC</a:t>
            </a:r>
          </a:p>
          <a:p>
            <a:pPr lvl="1"/>
            <a:r>
              <a:rPr lang="en-US" dirty="0"/>
              <a:t>Lengths of RGSC are joined together using couplings that screw </a:t>
            </a:r>
            <a:r>
              <a:rPr lang="en-US" dirty="0" smtClean="0"/>
              <a:t>together</a:t>
            </a:r>
          </a:p>
          <a:p>
            <a:pPr lvl="1"/>
            <a:r>
              <a:rPr lang="en-US" dirty="0"/>
              <a:t>Teflon tape can be applied to the threads of couplings to ensure water tightness</a:t>
            </a:r>
          </a:p>
        </p:txBody>
      </p:sp>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Grounding RGSC</a:t>
            </a:r>
          </a:p>
        </p:txBody>
      </p:sp>
      <p:sp>
        <p:nvSpPr>
          <p:cNvPr id="3" name="Content Placeholder 2"/>
          <p:cNvSpPr>
            <a:spLocks noGrp="1"/>
          </p:cNvSpPr>
          <p:nvPr>
            <p:ph idx="1"/>
          </p:nvPr>
        </p:nvSpPr>
        <p:spPr/>
        <p:txBody>
          <a:bodyPr/>
          <a:lstStyle/>
          <a:p>
            <a:r>
              <a:rPr lang="en-US" dirty="0"/>
              <a:t>Grounding </a:t>
            </a:r>
            <a:r>
              <a:rPr lang="en-US" dirty="0" smtClean="0"/>
              <a:t>RGSC</a:t>
            </a:r>
          </a:p>
          <a:p>
            <a:pPr lvl="1"/>
            <a:r>
              <a:rPr lang="en-US" dirty="0"/>
              <a:t>The terminating ends of RGSC should have a ground bushing that can be used to ground the conduit</a:t>
            </a:r>
          </a:p>
        </p:txBody>
      </p:sp>
      <p:pic>
        <p:nvPicPr>
          <p:cNvPr id="20482"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819400" y="3657600"/>
            <a:ext cx="4762500" cy="2649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Staking</a:t>
            </a:r>
            <a:endParaRPr lang="en-US" dirty="0"/>
          </a:p>
        </p:txBody>
      </p:sp>
      <p:sp>
        <p:nvSpPr>
          <p:cNvPr id="6" name="Content Placeholder 2"/>
          <p:cNvSpPr txBox="1">
            <a:spLocks/>
          </p:cNvSpPr>
          <p:nvPr/>
        </p:nvSpPr>
        <p:spPr>
          <a:xfrm>
            <a:off x="1295400" y="1433648"/>
            <a:ext cx="7620000" cy="52753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Locating the components of a traffic signal is not an exact science; many factors influence the location of the components</a:t>
            </a:r>
            <a:r>
              <a:rPr lang="en-US" dirty="0" smtClean="0"/>
              <a:t> </a:t>
            </a:r>
            <a:endParaRPr lang="en-US" dirty="0"/>
          </a:p>
        </p:txBody>
      </p:sp>
      <p:pic>
        <p:nvPicPr>
          <p:cNvPr id="7" name="Picture 2"/>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l="31247" t="32000" r="6727" b="29212"/>
          <a:stretch/>
        </p:blipFill>
        <p:spPr bwMode="auto">
          <a:xfrm>
            <a:off x="1295400" y="3948998"/>
            <a:ext cx="7620000" cy="2680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5" descr="C:\Users\John\AppData\Local\Microsoft\Windows\Temporary Internet Files\Content.IE5\SG3MJO60\MC900027542[1].wmf"/>
          <p:cNvPicPr>
            <a:picLocks noChangeAspect="1" noChangeArrowheads="1"/>
          </p:cNvPicPr>
          <p:nvPr>
            <p:custDataLst>
              <p:tags r:id="rId3"/>
            </p:custDataLst>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1200" y="4821026"/>
            <a:ext cx="726948" cy="93634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custDataLst>
              <p:tags r:id="rId4"/>
            </p:custDataLst>
          </p:nvPr>
        </p:nvGrpSpPr>
        <p:grpSpPr>
          <a:xfrm>
            <a:off x="3733800" y="4525307"/>
            <a:ext cx="457200" cy="1219200"/>
            <a:chOff x="-914400" y="1447800"/>
            <a:chExt cx="457200" cy="1676400"/>
          </a:xfrm>
        </p:grpSpPr>
        <p:sp>
          <p:nvSpPr>
            <p:cNvPr id="10" name="Rectangle 9"/>
            <p:cNvSpPr/>
            <p:nvPr/>
          </p:nvSpPr>
          <p:spPr>
            <a:xfrm>
              <a:off x="-516578" y="1447800"/>
              <a:ext cx="59377" cy="1676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unched Tape 10"/>
            <p:cNvSpPr/>
            <p:nvPr/>
          </p:nvSpPr>
          <p:spPr>
            <a:xfrm>
              <a:off x="-914400" y="1524000"/>
              <a:ext cx="457200" cy="381000"/>
            </a:xfrm>
            <a:prstGeom prst="flowChartPunchedTap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3526632" y="748598"/>
            <a:ext cx="1654195" cy="5026587"/>
          </a:xfrm>
          <a:custGeom>
            <a:avLst/>
            <a:gdLst>
              <a:gd name="connsiteX0" fmla="*/ 431036 w 1654195"/>
              <a:gd name="connsiteY0" fmla="*/ 4075830 h 4171234"/>
              <a:gd name="connsiteX1" fmla="*/ 490413 w 1654195"/>
              <a:gd name="connsiteY1" fmla="*/ 4040204 h 4171234"/>
              <a:gd name="connsiteX2" fmla="*/ 549790 w 1654195"/>
              <a:gd name="connsiteY2" fmla="*/ 3968952 h 4171234"/>
              <a:gd name="connsiteX3" fmla="*/ 561665 w 1654195"/>
              <a:gd name="connsiteY3" fmla="*/ 3814573 h 4171234"/>
              <a:gd name="connsiteX4" fmla="*/ 573540 w 1654195"/>
              <a:gd name="connsiteY4" fmla="*/ 3683945 h 4171234"/>
              <a:gd name="connsiteX5" fmla="*/ 585416 w 1654195"/>
              <a:gd name="connsiteY5" fmla="*/ 3339560 h 4171234"/>
              <a:gd name="connsiteX6" fmla="*/ 609166 w 1654195"/>
              <a:gd name="connsiteY6" fmla="*/ 3102054 h 4171234"/>
              <a:gd name="connsiteX7" fmla="*/ 597291 w 1654195"/>
              <a:gd name="connsiteY7" fmla="*/ 2460786 h 4171234"/>
              <a:gd name="connsiteX8" fmla="*/ 585416 w 1654195"/>
              <a:gd name="connsiteY8" fmla="*/ 2318282 h 4171234"/>
              <a:gd name="connsiteX9" fmla="*/ 561665 w 1654195"/>
              <a:gd name="connsiteY9" fmla="*/ 2223280 h 4171234"/>
              <a:gd name="connsiteX10" fmla="*/ 537914 w 1654195"/>
              <a:gd name="connsiteY10" fmla="*/ 2021399 h 4171234"/>
              <a:gd name="connsiteX11" fmla="*/ 526039 w 1654195"/>
              <a:gd name="connsiteY11" fmla="*/ 1985773 h 4171234"/>
              <a:gd name="connsiteX12" fmla="*/ 502288 w 1654195"/>
              <a:gd name="connsiteY12" fmla="*/ 1855145 h 4171234"/>
              <a:gd name="connsiteX13" fmla="*/ 478538 w 1654195"/>
              <a:gd name="connsiteY13" fmla="*/ 1724516 h 4171234"/>
              <a:gd name="connsiteX14" fmla="*/ 454787 w 1654195"/>
              <a:gd name="connsiteY14" fmla="*/ 1653264 h 4171234"/>
              <a:gd name="connsiteX15" fmla="*/ 442912 w 1654195"/>
              <a:gd name="connsiteY15" fmla="*/ 1593887 h 4171234"/>
              <a:gd name="connsiteX16" fmla="*/ 419161 w 1654195"/>
              <a:gd name="connsiteY16" fmla="*/ 1522636 h 4171234"/>
              <a:gd name="connsiteX17" fmla="*/ 407286 w 1654195"/>
              <a:gd name="connsiteY17" fmla="*/ 1475134 h 4171234"/>
              <a:gd name="connsiteX18" fmla="*/ 383535 w 1654195"/>
              <a:gd name="connsiteY18" fmla="*/ 1439508 h 4171234"/>
              <a:gd name="connsiteX19" fmla="*/ 359784 w 1654195"/>
              <a:gd name="connsiteY19" fmla="*/ 1356381 h 4171234"/>
              <a:gd name="connsiteX20" fmla="*/ 336034 w 1654195"/>
              <a:gd name="connsiteY20" fmla="*/ 1285129 h 4171234"/>
              <a:gd name="connsiteX21" fmla="*/ 312283 w 1654195"/>
              <a:gd name="connsiteY21" fmla="*/ 1249503 h 4171234"/>
              <a:gd name="connsiteX22" fmla="*/ 300408 w 1654195"/>
              <a:gd name="connsiteY22" fmla="*/ 1213877 h 4171234"/>
              <a:gd name="connsiteX23" fmla="*/ 288533 w 1654195"/>
              <a:gd name="connsiteY23" fmla="*/ 1166376 h 4171234"/>
              <a:gd name="connsiteX24" fmla="*/ 264782 w 1654195"/>
              <a:gd name="connsiteY24" fmla="*/ 1130750 h 4171234"/>
              <a:gd name="connsiteX25" fmla="*/ 205405 w 1654195"/>
              <a:gd name="connsiteY25" fmla="*/ 1000121 h 4171234"/>
              <a:gd name="connsiteX26" fmla="*/ 181655 w 1654195"/>
              <a:gd name="connsiteY26" fmla="*/ 964495 h 4171234"/>
              <a:gd name="connsiteX27" fmla="*/ 169779 w 1654195"/>
              <a:gd name="connsiteY27" fmla="*/ 928869 h 4171234"/>
              <a:gd name="connsiteX28" fmla="*/ 122278 w 1654195"/>
              <a:gd name="connsiteY28" fmla="*/ 857617 h 4171234"/>
              <a:gd name="connsiteX29" fmla="*/ 98527 w 1654195"/>
              <a:gd name="connsiteY29" fmla="*/ 786365 h 4171234"/>
              <a:gd name="connsiteX30" fmla="*/ 74777 w 1654195"/>
              <a:gd name="connsiteY30" fmla="*/ 750739 h 4171234"/>
              <a:gd name="connsiteX31" fmla="*/ 51026 w 1654195"/>
              <a:gd name="connsiteY31" fmla="*/ 667612 h 4171234"/>
              <a:gd name="connsiteX32" fmla="*/ 27275 w 1654195"/>
              <a:gd name="connsiteY32" fmla="*/ 596360 h 4171234"/>
              <a:gd name="connsiteX33" fmla="*/ 15400 w 1654195"/>
              <a:gd name="connsiteY33" fmla="*/ 525108 h 4171234"/>
              <a:gd name="connsiteX34" fmla="*/ 3525 w 1654195"/>
              <a:gd name="connsiteY34" fmla="*/ 477607 h 4171234"/>
              <a:gd name="connsiteX35" fmla="*/ 51026 w 1654195"/>
              <a:gd name="connsiteY35" fmla="*/ 489482 h 4171234"/>
              <a:gd name="connsiteX36" fmla="*/ 86652 w 1654195"/>
              <a:gd name="connsiteY36" fmla="*/ 513233 h 4171234"/>
              <a:gd name="connsiteX37" fmla="*/ 98527 w 1654195"/>
              <a:gd name="connsiteY37" fmla="*/ 548859 h 4171234"/>
              <a:gd name="connsiteX38" fmla="*/ 122278 w 1654195"/>
              <a:gd name="connsiteY38" fmla="*/ 584485 h 4171234"/>
              <a:gd name="connsiteX39" fmla="*/ 146029 w 1654195"/>
              <a:gd name="connsiteY39" fmla="*/ 655737 h 4171234"/>
              <a:gd name="connsiteX40" fmla="*/ 157904 w 1654195"/>
              <a:gd name="connsiteY40" fmla="*/ 691363 h 4171234"/>
              <a:gd name="connsiteX41" fmla="*/ 181655 w 1654195"/>
              <a:gd name="connsiteY41" fmla="*/ 738864 h 4171234"/>
              <a:gd name="connsiteX42" fmla="*/ 217281 w 1654195"/>
              <a:gd name="connsiteY42" fmla="*/ 810116 h 4171234"/>
              <a:gd name="connsiteX43" fmla="*/ 229156 w 1654195"/>
              <a:gd name="connsiteY43" fmla="*/ 845742 h 4171234"/>
              <a:gd name="connsiteX44" fmla="*/ 264782 w 1654195"/>
              <a:gd name="connsiteY44" fmla="*/ 869493 h 4171234"/>
              <a:gd name="connsiteX45" fmla="*/ 241031 w 1654195"/>
              <a:gd name="connsiteY45" fmla="*/ 358854 h 4171234"/>
              <a:gd name="connsiteX46" fmla="*/ 252907 w 1654195"/>
              <a:gd name="connsiteY46" fmla="*/ 2594 h 4171234"/>
              <a:gd name="connsiteX47" fmla="*/ 264782 w 1654195"/>
              <a:gd name="connsiteY47" fmla="*/ 38220 h 4171234"/>
              <a:gd name="connsiteX48" fmla="*/ 276657 w 1654195"/>
              <a:gd name="connsiteY48" fmla="*/ 97597 h 4171234"/>
              <a:gd name="connsiteX49" fmla="*/ 288533 w 1654195"/>
              <a:gd name="connsiteY49" fmla="*/ 145098 h 4171234"/>
              <a:gd name="connsiteX50" fmla="*/ 312283 w 1654195"/>
              <a:gd name="connsiteY50" fmla="*/ 180724 h 4171234"/>
              <a:gd name="connsiteX51" fmla="*/ 324158 w 1654195"/>
              <a:gd name="connsiteY51" fmla="*/ 228225 h 4171234"/>
              <a:gd name="connsiteX52" fmla="*/ 336034 w 1654195"/>
              <a:gd name="connsiteY52" fmla="*/ 263851 h 4171234"/>
              <a:gd name="connsiteX53" fmla="*/ 347909 w 1654195"/>
              <a:gd name="connsiteY53" fmla="*/ 358854 h 4171234"/>
              <a:gd name="connsiteX54" fmla="*/ 359784 w 1654195"/>
              <a:gd name="connsiteY54" fmla="*/ 406355 h 4171234"/>
              <a:gd name="connsiteX55" fmla="*/ 383535 w 1654195"/>
              <a:gd name="connsiteY55" fmla="*/ 536984 h 4171234"/>
              <a:gd name="connsiteX56" fmla="*/ 395410 w 1654195"/>
              <a:gd name="connsiteY56" fmla="*/ 643861 h 4171234"/>
              <a:gd name="connsiteX57" fmla="*/ 407286 w 1654195"/>
              <a:gd name="connsiteY57" fmla="*/ 679487 h 4171234"/>
              <a:gd name="connsiteX58" fmla="*/ 419161 w 1654195"/>
              <a:gd name="connsiteY58" fmla="*/ 774490 h 4171234"/>
              <a:gd name="connsiteX59" fmla="*/ 431036 w 1654195"/>
              <a:gd name="connsiteY59" fmla="*/ 833867 h 4171234"/>
              <a:gd name="connsiteX60" fmla="*/ 466662 w 1654195"/>
              <a:gd name="connsiteY60" fmla="*/ 845742 h 4171234"/>
              <a:gd name="connsiteX61" fmla="*/ 502288 w 1654195"/>
              <a:gd name="connsiteY61" fmla="*/ 833867 h 4171234"/>
              <a:gd name="connsiteX62" fmla="*/ 514164 w 1654195"/>
              <a:gd name="connsiteY62" fmla="*/ 726989 h 4171234"/>
              <a:gd name="connsiteX63" fmla="*/ 537914 w 1654195"/>
              <a:gd name="connsiteY63" fmla="*/ 596360 h 4171234"/>
              <a:gd name="connsiteX64" fmla="*/ 549790 w 1654195"/>
              <a:gd name="connsiteY64" fmla="*/ 477607 h 4171234"/>
              <a:gd name="connsiteX65" fmla="*/ 573540 w 1654195"/>
              <a:gd name="connsiteY65" fmla="*/ 370729 h 4171234"/>
              <a:gd name="connsiteX66" fmla="*/ 585416 w 1654195"/>
              <a:gd name="connsiteY66" fmla="*/ 287602 h 4171234"/>
              <a:gd name="connsiteX67" fmla="*/ 597291 w 1654195"/>
              <a:gd name="connsiteY67" fmla="*/ 251976 h 4171234"/>
              <a:gd name="connsiteX68" fmla="*/ 621042 w 1654195"/>
              <a:gd name="connsiteY68" fmla="*/ 145098 h 4171234"/>
              <a:gd name="connsiteX69" fmla="*/ 656668 w 1654195"/>
              <a:gd name="connsiteY69" fmla="*/ 61971 h 4171234"/>
              <a:gd name="connsiteX70" fmla="*/ 668543 w 1654195"/>
              <a:gd name="connsiteY70" fmla="*/ 26345 h 4171234"/>
              <a:gd name="connsiteX71" fmla="*/ 704169 w 1654195"/>
              <a:gd name="connsiteY71" fmla="*/ 14469 h 4171234"/>
              <a:gd name="connsiteX72" fmla="*/ 692294 w 1654195"/>
              <a:gd name="connsiteY72" fmla="*/ 691363 h 4171234"/>
              <a:gd name="connsiteX73" fmla="*/ 739795 w 1654195"/>
              <a:gd name="connsiteY73" fmla="*/ 893243 h 4171234"/>
              <a:gd name="connsiteX74" fmla="*/ 775421 w 1654195"/>
              <a:gd name="connsiteY74" fmla="*/ 869493 h 4171234"/>
              <a:gd name="connsiteX75" fmla="*/ 834797 w 1654195"/>
              <a:gd name="connsiteY75" fmla="*/ 762615 h 4171234"/>
              <a:gd name="connsiteX76" fmla="*/ 858548 w 1654195"/>
              <a:gd name="connsiteY76" fmla="*/ 703238 h 4171234"/>
              <a:gd name="connsiteX77" fmla="*/ 906049 w 1654195"/>
              <a:gd name="connsiteY77" fmla="*/ 643861 h 4171234"/>
              <a:gd name="connsiteX78" fmla="*/ 941675 w 1654195"/>
              <a:gd name="connsiteY78" fmla="*/ 572610 h 4171234"/>
              <a:gd name="connsiteX79" fmla="*/ 977301 w 1654195"/>
              <a:gd name="connsiteY79" fmla="*/ 489482 h 4171234"/>
              <a:gd name="connsiteX80" fmla="*/ 989177 w 1654195"/>
              <a:gd name="connsiteY80" fmla="*/ 453856 h 4171234"/>
              <a:gd name="connsiteX81" fmla="*/ 1012927 w 1654195"/>
              <a:gd name="connsiteY81" fmla="*/ 418230 h 4171234"/>
              <a:gd name="connsiteX82" fmla="*/ 1036678 w 1654195"/>
              <a:gd name="connsiteY82" fmla="*/ 370729 h 4171234"/>
              <a:gd name="connsiteX83" fmla="*/ 1048553 w 1654195"/>
              <a:gd name="connsiteY83" fmla="*/ 335103 h 4171234"/>
              <a:gd name="connsiteX84" fmla="*/ 1072304 w 1654195"/>
              <a:gd name="connsiteY84" fmla="*/ 299477 h 4171234"/>
              <a:gd name="connsiteX85" fmla="*/ 1084179 w 1654195"/>
              <a:gd name="connsiteY85" fmla="*/ 251976 h 4171234"/>
              <a:gd name="connsiteX86" fmla="*/ 1167307 w 1654195"/>
              <a:gd name="connsiteY86" fmla="*/ 156973 h 4171234"/>
              <a:gd name="connsiteX87" fmla="*/ 1226683 w 1654195"/>
              <a:gd name="connsiteY87" fmla="*/ 168849 h 4171234"/>
              <a:gd name="connsiteX88" fmla="*/ 1238558 w 1654195"/>
              <a:gd name="connsiteY88" fmla="*/ 204474 h 4171234"/>
              <a:gd name="connsiteX89" fmla="*/ 1262309 w 1654195"/>
              <a:gd name="connsiteY89" fmla="*/ 240100 h 4171234"/>
              <a:gd name="connsiteX90" fmla="*/ 1250434 w 1654195"/>
              <a:gd name="connsiteY90" fmla="*/ 489482 h 4171234"/>
              <a:gd name="connsiteX91" fmla="*/ 1214808 w 1654195"/>
              <a:gd name="connsiteY91" fmla="*/ 560734 h 4171234"/>
              <a:gd name="connsiteX92" fmla="*/ 1191057 w 1654195"/>
              <a:gd name="connsiteY92" fmla="*/ 620111 h 4171234"/>
              <a:gd name="connsiteX93" fmla="*/ 1179182 w 1654195"/>
              <a:gd name="connsiteY93" fmla="*/ 655737 h 4171234"/>
              <a:gd name="connsiteX94" fmla="*/ 1119805 w 1654195"/>
              <a:gd name="connsiteY94" fmla="*/ 738864 h 4171234"/>
              <a:gd name="connsiteX95" fmla="*/ 1084179 w 1654195"/>
              <a:gd name="connsiteY95" fmla="*/ 821991 h 4171234"/>
              <a:gd name="connsiteX96" fmla="*/ 1072304 w 1654195"/>
              <a:gd name="connsiteY96" fmla="*/ 857617 h 4171234"/>
              <a:gd name="connsiteX97" fmla="*/ 1060429 w 1654195"/>
              <a:gd name="connsiteY97" fmla="*/ 905119 h 4171234"/>
              <a:gd name="connsiteX98" fmla="*/ 1036678 w 1654195"/>
              <a:gd name="connsiteY98" fmla="*/ 940745 h 4171234"/>
              <a:gd name="connsiteX99" fmla="*/ 1107930 w 1654195"/>
              <a:gd name="connsiteY99" fmla="*/ 928869 h 4171234"/>
              <a:gd name="connsiteX100" fmla="*/ 1179182 w 1654195"/>
              <a:gd name="connsiteY100" fmla="*/ 881368 h 4171234"/>
              <a:gd name="connsiteX101" fmla="*/ 1202933 w 1654195"/>
              <a:gd name="connsiteY101" fmla="*/ 833867 h 4171234"/>
              <a:gd name="connsiteX102" fmla="*/ 1274184 w 1654195"/>
              <a:gd name="connsiteY102" fmla="*/ 774490 h 4171234"/>
              <a:gd name="connsiteX103" fmla="*/ 1309810 w 1654195"/>
              <a:gd name="connsiteY103" fmla="*/ 762615 h 4171234"/>
              <a:gd name="connsiteX104" fmla="*/ 1464190 w 1654195"/>
              <a:gd name="connsiteY104" fmla="*/ 631986 h 4171234"/>
              <a:gd name="connsiteX105" fmla="*/ 1499816 w 1654195"/>
              <a:gd name="connsiteY105" fmla="*/ 620111 h 4171234"/>
              <a:gd name="connsiteX106" fmla="*/ 1630444 w 1654195"/>
              <a:gd name="connsiteY106" fmla="*/ 655737 h 4171234"/>
              <a:gd name="connsiteX107" fmla="*/ 1654195 w 1654195"/>
              <a:gd name="connsiteY107" fmla="*/ 726989 h 4171234"/>
              <a:gd name="connsiteX108" fmla="*/ 1642320 w 1654195"/>
              <a:gd name="connsiteY108" fmla="*/ 798241 h 4171234"/>
              <a:gd name="connsiteX109" fmla="*/ 1618569 w 1654195"/>
              <a:gd name="connsiteY109" fmla="*/ 833867 h 4171234"/>
              <a:gd name="connsiteX110" fmla="*/ 1499816 w 1654195"/>
              <a:gd name="connsiteY110" fmla="*/ 928869 h 4171234"/>
              <a:gd name="connsiteX111" fmla="*/ 1440439 w 1654195"/>
              <a:gd name="connsiteY111" fmla="*/ 976371 h 4171234"/>
              <a:gd name="connsiteX112" fmla="*/ 1333561 w 1654195"/>
              <a:gd name="connsiteY112" fmla="*/ 1047623 h 4171234"/>
              <a:gd name="connsiteX113" fmla="*/ 1297935 w 1654195"/>
              <a:gd name="connsiteY113" fmla="*/ 1071373 h 4171234"/>
              <a:gd name="connsiteX114" fmla="*/ 1262309 w 1654195"/>
              <a:gd name="connsiteY114" fmla="*/ 1095124 h 4171234"/>
              <a:gd name="connsiteX115" fmla="*/ 1238558 w 1654195"/>
              <a:gd name="connsiteY115" fmla="*/ 1213877 h 4171234"/>
              <a:gd name="connsiteX116" fmla="*/ 1333561 w 1654195"/>
              <a:gd name="connsiteY116" fmla="*/ 1225752 h 4171234"/>
              <a:gd name="connsiteX117" fmla="*/ 1392938 w 1654195"/>
              <a:gd name="connsiteY117" fmla="*/ 1285129 h 4171234"/>
              <a:gd name="connsiteX118" fmla="*/ 1381062 w 1654195"/>
              <a:gd name="connsiteY118" fmla="*/ 1451384 h 4171234"/>
              <a:gd name="connsiteX119" fmla="*/ 1321686 w 1654195"/>
              <a:gd name="connsiteY119" fmla="*/ 1510760 h 4171234"/>
              <a:gd name="connsiteX120" fmla="*/ 1250434 w 1654195"/>
              <a:gd name="connsiteY120" fmla="*/ 1582012 h 4171234"/>
              <a:gd name="connsiteX121" fmla="*/ 1214808 w 1654195"/>
              <a:gd name="connsiteY121" fmla="*/ 1605763 h 4171234"/>
              <a:gd name="connsiteX122" fmla="*/ 1155431 w 1654195"/>
              <a:gd name="connsiteY122" fmla="*/ 1677015 h 4171234"/>
              <a:gd name="connsiteX123" fmla="*/ 1119805 w 1654195"/>
              <a:gd name="connsiteY123" fmla="*/ 1700765 h 4171234"/>
              <a:gd name="connsiteX124" fmla="*/ 1072304 w 1654195"/>
              <a:gd name="connsiteY124" fmla="*/ 1772017 h 4171234"/>
              <a:gd name="connsiteX125" fmla="*/ 1048553 w 1654195"/>
              <a:gd name="connsiteY125" fmla="*/ 1819519 h 4171234"/>
              <a:gd name="connsiteX126" fmla="*/ 1012927 w 1654195"/>
              <a:gd name="connsiteY126" fmla="*/ 1855145 h 4171234"/>
              <a:gd name="connsiteX127" fmla="*/ 1001052 w 1654195"/>
              <a:gd name="connsiteY127" fmla="*/ 1890771 h 4171234"/>
              <a:gd name="connsiteX128" fmla="*/ 977301 w 1654195"/>
              <a:gd name="connsiteY128" fmla="*/ 1926397 h 4171234"/>
              <a:gd name="connsiteX129" fmla="*/ 941675 w 1654195"/>
              <a:gd name="connsiteY129" fmla="*/ 2009524 h 4171234"/>
              <a:gd name="connsiteX130" fmla="*/ 917925 w 1654195"/>
              <a:gd name="connsiteY130" fmla="*/ 2092651 h 4171234"/>
              <a:gd name="connsiteX131" fmla="*/ 906049 w 1654195"/>
              <a:gd name="connsiteY131" fmla="*/ 2128277 h 4171234"/>
              <a:gd name="connsiteX132" fmla="*/ 894174 w 1654195"/>
              <a:gd name="connsiteY132" fmla="*/ 2175778 h 4171234"/>
              <a:gd name="connsiteX133" fmla="*/ 870423 w 1654195"/>
              <a:gd name="connsiteY133" fmla="*/ 2223280 h 4171234"/>
              <a:gd name="connsiteX134" fmla="*/ 858548 w 1654195"/>
              <a:gd name="connsiteY134" fmla="*/ 2306407 h 4171234"/>
              <a:gd name="connsiteX135" fmla="*/ 846673 w 1654195"/>
              <a:gd name="connsiteY135" fmla="*/ 2413285 h 4171234"/>
              <a:gd name="connsiteX136" fmla="*/ 811047 w 1654195"/>
              <a:gd name="connsiteY136" fmla="*/ 2662667 h 4171234"/>
              <a:gd name="connsiteX137" fmla="*/ 811047 w 1654195"/>
              <a:gd name="connsiteY137" fmla="*/ 3980828 h 4171234"/>
              <a:gd name="connsiteX138" fmla="*/ 834797 w 1654195"/>
              <a:gd name="connsiteY138" fmla="*/ 4123332 h 4171234"/>
              <a:gd name="connsiteX139" fmla="*/ 822922 w 1654195"/>
              <a:gd name="connsiteY139" fmla="*/ 4158958 h 4171234"/>
              <a:gd name="connsiteX140" fmla="*/ 585416 w 1654195"/>
              <a:gd name="connsiteY140" fmla="*/ 4158958 h 4171234"/>
              <a:gd name="connsiteX141" fmla="*/ 526039 w 1654195"/>
              <a:gd name="connsiteY141" fmla="*/ 4135207 h 417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54195" h="4171234">
                <a:moveTo>
                  <a:pt x="431036" y="4075830"/>
                </a:moveTo>
                <a:cubicBezTo>
                  <a:pt x="450828" y="4063955"/>
                  <a:pt x="471948" y="4054053"/>
                  <a:pt x="490413" y="4040204"/>
                </a:cubicBezTo>
                <a:cubicBezTo>
                  <a:pt x="520891" y="4017345"/>
                  <a:pt x="529675" y="3999125"/>
                  <a:pt x="549790" y="3968952"/>
                </a:cubicBezTo>
                <a:cubicBezTo>
                  <a:pt x="553748" y="3917492"/>
                  <a:pt x="557379" y="3866006"/>
                  <a:pt x="561665" y="3814573"/>
                </a:cubicBezTo>
                <a:cubicBezTo>
                  <a:pt x="565296" y="3771002"/>
                  <a:pt x="571357" y="3727613"/>
                  <a:pt x="573540" y="3683945"/>
                </a:cubicBezTo>
                <a:cubicBezTo>
                  <a:pt x="579276" y="3569225"/>
                  <a:pt x="580316" y="3454310"/>
                  <a:pt x="585416" y="3339560"/>
                </a:cubicBezTo>
                <a:cubicBezTo>
                  <a:pt x="593779" y="3151385"/>
                  <a:pt x="583065" y="3206459"/>
                  <a:pt x="609166" y="3102054"/>
                </a:cubicBezTo>
                <a:cubicBezTo>
                  <a:pt x="605208" y="2888298"/>
                  <a:pt x="603766" y="2674481"/>
                  <a:pt x="597291" y="2460786"/>
                </a:cubicBezTo>
                <a:cubicBezTo>
                  <a:pt x="595847" y="2413142"/>
                  <a:pt x="592487" y="2365421"/>
                  <a:pt x="585416" y="2318282"/>
                </a:cubicBezTo>
                <a:cubicBezTo>
                  <a:pt x="580574" y="2286001"/>
                  <a:pt x="561665" y="2223280"/>
                  <a:pt x="561665" y="2223280"/>
                </a:cubicBezTo>
                <a:cubicBezTo>
                  <a:pt x="554378" y="2135828"/>
                  <a:pt x="556486" y="2095687"/>
                  <a:pt x="537914" y="2021399"/>
                </a:cubicBezTo>
                <a:cubicBezTo>
                  <a:pt x="534878" y="2009255"/>
                  <a:pt x="529997" y="1997648"/>
                  <a:pt x="526039" y="1985773"/>
                </a:cubicBezTo>
                <a:cubicBezTo>
                  <a:pt x="495850" y="1774446"/>
                  <a:pt x="530286" y="1995132"/>
                  <a:pt x="502288" y="1855145"/>
                </a:cubicBezTo>
                <a:cubicBezTo>
                  <a:pt x="495499" y="1821200"/>
                  <a:pt x="488090" y="1759540"/>
                  <a:pt x="478538" y="1724516"/>
                </a:cubicBezTo>
                <a:cubicBezTo>
                  <a:pt x="471951" y="1700363"/>
                  <a:pt x="459697" y="1677813"/>
                  <a:pt x="454787" y="1653264"/>
                </a:cubicBezTo>
                <a:cubicBezTo>
                  <a:pt x="450829" y="1633472"/>
                  <a:pt x="448223" y="1613360"/>
                  <a:pt x="442912" y="1593887"/>
                </a:cubicBezTo>
                <a:cubicBezTo>
                  <a:pt x="436325" y="1569734"/>
                  <a:pt x="425233" y="1546924"/>
                  <a:pt x="419161" y="1522636"/>
                </a:cubicBezTo>
                <a:cubicBezTo>
                  <a:pt x="415203" y="1506802"/>
                  <a:pt x="413715" y="1490136"/>
                  <a:pt x="407286" y="1475134"/>
                </a:cubicBezTo>
                <a:cubicBezTo>
                  <a:pt x="401664" y="1462016"/>
                  <a:pt x="391452" y="1451383"/>
                  <a:pt x="383535" y="1439508"/>
                </a:cubicBezTo>
                <a:cubicBezTo>
                  <a:pt x="343627" y="1319780"/>
                  <a:pt x="404518" y="1505494"/>
                  <a:pt x="359784" y="1356381"/>
                </a:cubicBezTo>
                <a:cubicBezTo>
                  <a:pt x="352590" y="1332402"/>
                  <a:pt x="349921" y="1305960"/>
                  <a:pt x="336034" y="1285129"/>
                </a:cubicBezTo>
                <a:lnTo>
                  <a:pt x="312283" y="1249503"/>
                </a:lnTo>
                <a:cubicBezTo>
                  <a:pt x="308325" y="1237628"/>
                  <a:pt x="303847" y="1225913"/>
                  <a:pt x="300408" y="1213877"/>
                </a:cubicBezTo>
                <a:cubicBezTo>
                  <a:pt x="295924" y="1198184"/>
                  <a:pt x="294962" y="1181377"/>
                  <a:pt x="288533" y="1166376"/>
                </a:cubicBezTo>
                <a:cubicBezTo>
                  <a:pt x="282911" y="1153258"/>
                  <a:pt x="272699" y="1142625"/>
                  <a:pt x="264782" y="1130750"/>
                </a:cubicBezTo>
                <a:cubicBezTo>
                  <a:pt x="247968" y="1080306"/>
                  <a:pt x="240808" y="1053227"/>
                  <a:pt x="205405" y="1000121"/>
                </a:cubicBezTo>
                <a:cubicBezTo>
                  <a:pt x="197488" y="988246"/>
                  <a:pt x="188038" y="977260"/>
                  <a:pt x="181655" y="964495"/>
                </a:cubicBezTo>
                <a:cubicBezTo>
                  <a:pt x="176057" y="953299"/>
                  <a:pt x="175858" y="939811"/>
                  <a:pt x="169779" y="928869"/>
                </a:cubicBezTo>
                <a:cubicBezTo>
                  <a:pt x="155916" y="903916"/>
                  <a:pt x="122278" y="857617"/>
                  <a:pt x="122278" y="857617"/>
                </a:cubicBezTo>
                <a:cubicBezTo>
                  <a:pt x="114361" y="833866"/>
                  <a:pt x="112414" y="807196"/>
                  <a:pt x="98527" y="786365"/>
                </a:cubicBezTo>
                <a:cubicBezTo>
                  <a:pt x="90610" y="774490"/>
                  <a:pt x="81160" y="763504"/>
                  <a:pt x="74777" y="750739"/>
                </a:cubicBezTo>
                <a:cubicBezTo>
                  <a:pt x="64797" y="730778"/>
                  <a:pt x="56736" y="686645"/>
                  <a:pt x="51026" y="667612"/>
                </a:cubicBezTo>
                <a:cubicBezTo>
                  <a:pt x="43832" y="643632"/>
                  <a:pt x="27275" y="596360"/>
                  <a:pt x="27275" y="596360"/>
                </a:cubicBezTo>
                <a:cubicBezTo>
                  <a:pt x="23317" y="572609"/>
                  <a:pt x="20122" y="548719"/>
                  <a:pt x="15400" y="525108"/>
                </a:cubicBezTo>
                <a:cubicBezTo>
                  <a:pt x="12199" y="509104"/>
                  <a:pt x="-8016" y="489148"/>
                  <a:pt x="3525" y="477607"/>
                </a:cubicBezTo>
                <a:cubicBezTo>
                  <a:pt x="15066" y="466066"/>
                  <a:pt x="35192" y="485524"/>
                  <a:pt x="51026" y="489482"/>
                </a:cubicBezTo>
                <a:cubicBezTo>
                  <a:pt x="62901" y="497399"/>
                  <a:pt x="77736" y="502088"/>
                  <a:pt x="86652" y="513233"/>
                </a:cubicBezTo>
                <a:cubicBezTo>
                  <a:pt x="94472" y="523008"/>
                  <a:pt x="92929" y="537663"/>
                  <a:pt x="98527" y="548859"/>
                </a:cubicBezTo>
                <a:cubicBezTo>
                  <a:pt x="104910" y="561625"/>
                  <a:pt x="114361" y="572610"/>
                  <a:pt x="122278" y="584485"/>
                </a:cubicBezTo>
                <a:lnTo>
                  <a:pt x="146029" y="655737"/>
                </a:lnTo>
                <a:cubicBezTo>
                  <a:pt x="149987" y="667612"/>
                  <a:pt x="152306" y="680167"/>
                  <a:pt x="157904" y="691363"/>
                </a:cubicBezTo>
                <a:cubicBezTo>
                  <a:pt x="165821" y="707197"/>
                  <a:pt x="174682" y="722593"/>
                  <a:pt x="181655" y="738864"/>
                </a:cubicBezTo>
                <a:cubicBezTo>
                  <a:pt x="211155" y="807698"/>
                  <a:pt x="171636" y="741649"/>
                  <a:pt x="217281" y="810116"/>
                </a:cubicBezTo>
                <a:cubicBezTo>
                  <a:pt x="221239" y="821991"/>
                  <a:pt x="221336" y="835967"/>
                  <a:pt x="229156" y="845742"/>
                </a:cubicBezTo>
                <a:cubicBezTo>
                  <a:pt x="238072" y="856887"/>
                  <a:pt x="263990" y="883743"/>
                  <a:pt x="264782" y="869493"/>
                </a:cubicBezTo>
                <a:cubicBezTo>
                  <a:pt x="282583" y="549078"/>
                  <a:pt x="278367" y="545523"/>
                  <a:pt x="241031" y="358854"/>
                </a:cubicBezTo>
                <a:cubicBezTo>
                  <a:pt x="244990" y="240101"/>
                  <a:pt x="244129" y="121089"/>
                  <a:pt x="252907" y="2594"/>
                </a:cubicBezTo>
                <a:cubicBezTo>
                  <a:pt x="253832" y="-9889"/>
                  <a:pt x="261746" y="26076"/>
                  <a:pt x="264782" y="38220"/>
                </a:cubicBezTo>
                <a:cubicBezTo>
                  <a:pt x="269677" y="57802"/>
                  <a:pt x="272278" y="77893"/>
                  <a:pt x="276657" y="97597"/>
                </a:cubicBezTo>
                <a:cubicBezTo>
                  <a:pt x="280198" y="113529"/>
                  <a:pt x="282104" y="130097"/>
                  <a:pt x="288533" y="145098"/>
                </a:cubicBezTo>
                <a:cubicBezTo>
                  <a:pt x="294155" y="158216"/>
                  <a:pt x="304366" y="168849"/>
                  <a:pt x="312283" y="180724"/>
                </a:cubicBezTo>
                <a:cubicBezTo>
                  <a:pt x="316241" y="196558"/>
                  <a:pt x="319674" y="212532"/>
                  <a:pt x="324158" y="228225"/>
                </a:cubicBezTo>
                <a:cubicBezTo>
                  <a:pt x="327597" y="240261"/>
                  <a:pt x="333795" y="251535"/>
                  <a:pt x="336034" y="263851"/>
                </a:cubicBezTo>
                <a:cubicBezTo>
                  <a:pt x="341743" y="295250"/>
                  <a:pt x="342662" y="327374"/>
                  <a:pt x="347909" y="358854"/>
                </a:cubicBezTo>
                <a:cubicBezTo>
                  <a:pt x="350592" y="374953"/>
                  <a:pt x="356864" y="390297"/>
                  <a:pt x="359784" y="406355"/>
                </a:cubicBezTo>
                <a:cubicBezTo>
                  <a:pt x="388152" y="562377"/>
                  <a:pt x="356601" y="429243"/>
                  <a:pt x="383535" y="536984"/>
                </a:cubicBezTo>
                <a:cubicBezTo>
                  <a:pt x="387493" y="572610"/>
                  <a:pt x="389517" y="608504"/>
                  <a:pt x="395410" y="643861"/>
                </a:cubicBezTo>
                <a:cubicBezTo>
                  <a:pt x="397468" y="656208"/>
                  <a:pt x="405047" y="667171"/>
                  <a:pt x="407286" y="679487"/>
                </a:cubicBezTo>
                <a:cubicBezTo>
                  <a:pt x="412995" y="710886"/>
                  <a:pt x="414308" y="742947"/>
                  <a:pt x="419161" y="774490"/>
                </a:cubicBezTo>
                <a:cubicBezTo>
                  <a:pt x="422230" y="794440"/>
                  <a:pt x="419840" y="817073"/>
                  <a:pt x="431036" y="833867"/>
                </a:cubicBezTo>
                <a:cubicBezTo>
                  <a:pt x="437980" y="844282"/>
                  <a:pt x="454787" y="841784"/>
                  <a:pt x="466662" y="845742"/>
                </a:cubicBezTo>
                <a:cubicBezTo>
                  <a:pt x="478537" y="841784"/>
                  <a:pt x="497639" y="845489"/>
                  <a:pt x="502288" y="833867"/>
                </a:cubicBezTo>
                <a:cubicBezTo>
                  <a:pt x="515601" y="800586"/>
                  <a:pt x="509976" y="762589"/>
                  <a:pt x="514164" y="726989"/>
                </a:cubicBezTo>
                <a:cubicBezTo>
                  <a:pt x="526372" y="623225"/>
                  <a:pt x="516426" y="660827"/>
                  <a:pt x="537914" y="596360"/>
                </a:cubicBezTo>
                <a:cubicBezTo>
                  <a:pt x="541873" y="556776"/>
                  <a:pt x="544532" y="517040"/>
                  <a:pt x="549790" y="477607"/>
                </a:cubicBezTo>
                <a:cubicBezTo>
                  <a:pt x="561576" y="389212"/>
                  <a:pt x="559430" y="448335"/>
                  <a:pt x="573540" y="370729"/>
                </a:cubicBezTo>
                <a:cubicBezTo>
                  <a:pt x="578547" y="343190"/>
                  <a:pt x="579927" y="315049"/>
                  <a:pt x="585416" y="287602"/>
                </a:cubicBezTo>
                <a:cubicBezTo>
                  <a:pt x="587871" y="275327"/>
                  <a:pt x="594255" y="264120"/>
                  <a:pt x="597291" y="251976"/>
                </a:cubicBezTo>
                <a:cubicBezTo>
                  <a:pt x="621782" y="154009"/>
                  <a:pt x="596657" y="230444"/>
                  <a:pt x="621042" y="145098"/>
                </a:cubicBezTo>
                <a:cubicBezTo>
                  <a:pt x="636959" y="89391"/>
                  <a:pt x="629520" y="125317"/>
                  <a:pt x="656668" y="61971"/>
                </a:cubicBezTo>
                <a:cubicBezTo>
                  <a:pt x="661599" y="50465"/>
                  <a:pt x="659692" y="35196"/>
                  <a:pt x="668543" y="26345"/>
                </a:cubicBezTo>
                <a:cubicBezTo>
                  <a:pt x="677394" y="17494"/>
                  <a:pt x="692294" y="18428"/>
                  <a:pt x="704169" y="14469"/>
                </a:cubicBezTo>
                <a:cubicBezTo>
                  <a:pt x="768064" y="270061"/>
                  <a:pt x="702474" y="-11082"/>
                  <a:pt x="692294" y="691363"/>
                </a:cubicBezTo>
                <a:cubicBezTo>
                  <a:pt x="689434" y="888690"/>
                  <a:pt x="647027" y="862321"/>
                  <a:pt x="739795" y="893243"/>
                </a:cubicBezTo>
                <a:cubicBezTo>
                  <a:pt x="751670" y="885326"/>
                  <a:pt x="766133" y="880329"/>
                  <a:pt x="775421" y="869493"/>
                </a:cubicBezTo>
                <a:cubicBezTo>
                  <a:pt x="789258" y="853350"/>
                  <a:pt x="824422" y="785960"/>
                  <a:pt x="834797" y="762615"/>
                </a:cubicBezTo>
                <a:cubicBezTo>
                  <a:pt x="843455" y="743135"/>
                  <a:pt x="847581" y="721517"/>
                  <a:pt x="858548" y="703238"/>
                </a:cubicBezTo>
                <a:cubicBezTo>
                  <a:pt x="871589" y="681504"/>
                  <a:pt x="890215" y="663653"/>
                  <a:pt x="906049" y="643861"/>
                </a:cubicBezTo>
                <a:cubicBezTo>
                  <a:pt x="935902" y="554310"/>
                  <a:pt x="895631" y="664700"/>
                  <a:pt x="941675" y="572610"/>
                </a:cubicBezTo>
                <a:cubicBezTo>
                  <a:pt x="955157" y="545646"/>
                  <a:pt x="966105" y="517473"/>
                  <a:pt x="977301" y="489482"/>
                </a:cubicBezTo>
                <a:cubicBezTo>
                  <a:pt x="981950" y="477860"/>
                  <a:pt x="983579" y="465052"/>
                  <a:pt x="989177" y="453856"/>
                </a:cubicBezTo>
                <a:cubicBezTo>
                  <a:pt x="995560" y="441091"/>
                  <a:pt x="1005846" y="430622"/>
                  <a:pt x="1012927" y="418230"/>
                </a:cubicBezTo>
                <a:cubicBezTo>
                  <a:pt x="1021710" y="402860"/>
                  <a:pt x="1029705" y="387000"/>
                  <a:pt x="1036678" y="370729"/>
                </a:cubicBezTo>
                <a:cubicBezTo>
                  <a:pt x="1041609" y="359223"/>
                  <a:pt x="1042955" y="346299"/>
                  <a:pt x="1048553" y="335103"/>
                </a:cubicBezTo>
                <a:cubicBezTo>
                  <a:pt x="1054936" y="322337"/>
                  <a:pt x="1064387" y="311352"/>
                  <a:pt x="1072304" y="299477"/>
                </a:cubicBezTo>
                <a:cubicBezTo>
                  <a:pt x="1076262" y="283643"/>
                  <a:pt x="1076880" y="266574"/>
                  <a:pt x="1084179" y="251976"/>
                </a:cubicBezTo>
                <a:cubicBezTo>
                  <a:pt x="1118815" y="182704"/>
                  <a:pt x="1118322" y="189630"/>
                  <a:pt x="1167307" y="156973"/>
                </a:cubicBezTo>
                <a:cubicBezTo>
                  <a:pt x="1187099" y="160932"/>
                  <a:pt x="1209889" y="157653"/>
                  <a:pt x="1226683" y="168849"/>
                </a:cubicBezTo>
                <a:cubicBezTo>
                  <a:pt x="1237098" y="175792"/>
                  <a:pt x="1232960" y="193278"/>
                  <a:pt x="1238558" y="204474"/>
                </a:cubicBezTo>
                <a:cubicBezTo>
                  <a:pt x="1244941" y="217240"/>
                  <a:pt x="1254392" y="228225"/>
                  <a:pt x="1262309" y="240100"/>
                </a:cubicBezTo>
                <a:cubicBezTo>
                  <a:pt x="1258351" y="323227"/>
                  <a:pt x="1257345" y="406548"/>
                  <a:pt x="1250434" y="489482"/>
                </a:cubicBezTo>
                <a:cubicBezTo>
                  <a:pt x="1247449" y="525297"/>
                  <a:pt x="1230218" y="529914"/>
                  <a:pt x="1214808" y="560734"/>
                </a:cubicBezTo>
                <a:cubicBezTo>
                  <a:pt x="1205275" y="579801"/>
                  <a:pt x="1198542" y="600151"/>
                  <a:pt x="1191057" y="620111"/>
                </a:cubicBezTo>
                <a:cubicBezTo>
                  <a:pt x="1186662" y="631832"/>
                  <a:pt x="1184780" y="644541"/>
                  <a:pt x="1179182" y="655737"/>
                </a:cubicBezTo>
                <a:cubicBezTo>
                  <a:pt x="1170500" y="673100"/>
                  <a:pt x="1127873" y="728107"/>
                  <a:pt x="1119805" y="738864"/>
                </a:cubicBezTo>
                <a:cubicBezTo>
                  <a:pt x="1091956" y="822413"/>
                  <a:pt x="1128202" y="719271"/>
                  <a:pt x="1084179" y="821991"/>
                </a:cubicBezTo>
                <a:cubicBezTo>
                  <a:pt x="1079248" y="833497"/>
                  <a:pt x="1075743" y="845581"/>
                  <a:pt x="1072304" y="857617"/>
                </a:cubicBezTo>
                <a:cubicBezTo>
                  <a:pt x="1067820" y="873310"/>
                  <a:pt x="1066858" y="890117"/>
                  <a:pt x="1060429" y="905119"/>
                </a:cubicBezTo>
                <a:cubicBezTo>
                  <a:pt x="1054807" y="918237"/>
                  <a:pt x="1044595" y="928870"/>
                  <a:pt x="1036678" y="940745"/>
                </a:cubicBezTo>
                <a:cubicBezTo>
                  <a:pt x="1092255" y="977795"/>
                  <a:pt x="1055178" y="969898"/>
                  <a:pt x="1107930" y="928869"/>
                </a:cubicBezTo>
                <a:cubicBezTo>
                  <a:pt x="1130462" y="911344"/>
                  <a:pt x="1179182" y="881368"/>
                  <a:pt x="1179182" y="881368"/>
                </a:cubicBezTo>
                <a:cubicBezTo>
                  <a:pt x="1187099" y="865534"/>
                  <a:pt x="1192644" y="848272"/>
                  <a:pt x="1202933" y="833867"/>
                </a:cubicBezTo>
                <a:cubicBezTo>
                  <a:pt x="1217524" y="813439"/>
                  <a:pt x="1251037" y="786064"/>
                  <a:pt x="1274184" y="774490"/>
                </a:cubicBezTo>
                <a:cubicBezTo>
                  <a:pt x="1285380" y="768892"/>
                  <a:pt x="1297935" y="766573"/>
                  <a:pt x="1309810" y="762615"/>
                </a:cubicBezTo>
                <a:cubicBezTo>
                  <a:pt x="1341833" y="730592"/>
                  <a:pt x="1412261" y="649295"/>
                  <a:pt x="1464190" y="631986"/>
                </a:cubicBezTo>
                <a:lnTo>
                  <a:pt x="1499816" y="620111"/>
                </a:lnTo>
                <a:cubicBezTo>
                  <a:pt x="1521003" y="622759"/>
                  <a:pt x="1607609" y="619201"/>
                  <a:pt x="1630444" y="655737"/>
                </a:cubicBezTo>
                <a:cubicBezTo>
                  <a:pt x="1643713" y="676967"/>
                  <a:pt x="1654195" y="726989"/>
                  <a:pt x="1654195" y="726989"/>
                </a:cubicBezTo>
                <a:cubicBezTo>
                  <a:pt x="1650237" y="750740"/>
                  <a:pt x="1649934" y="775398"/>
                  <a:pt x="1642320" y="798241"/>
                </a:cubicBezTo>
                <a:cubicBezTo>
                  <a:pt x="1637807" y="811781"/>
                  <a:pt x="1628117" y="823258"/>
                  <a:pt x="1618569" y="833867"/>
                </a:cubicBezTo>
                <a:cubicBezTo>
                  <a:pt x="1539730" y="921466"/>
                  <a:pt x="1568420" y="906001"/>
                  <a:pt x="1499816" y="928869"/>
                </a:cubicBezTo>
                <a:cubicBezTo>
                  <a:pt x="1455932" y="994694"/>
                  <a:pt x="1501173" y="942630"/>
                  <a:pt x="1440439" y="976371"/>
                </a:cubicBezTo>
                <a:cubicBezTo>
                  <a:pt x="1440424" y="976379"/>
                  <a:pt x="1351381" y="1035743"/>
                  <a:pt x="1333561" y="1047623"/>
                </a:cubicBezTo>
                <a:lnTo>
                  <a:pt x="1297935" y="1071373"/>
                </a:lnTo>
                <a:lnTo>
                  <a:pt x="1262309" y="1095124"/>
                </a:lnTo>
                <a:cubicBezTo>
                  <a:pt x="1249150" y="1114863"/>
                  <a:pt x="1174655" y="1181926"/>
                  <a:pt x="1238558" y="1213877"/>
                </a:cubicBezTo>
                <a:cubicBezTo>
                  <a:pt x="1267103" y="1228149"/>
                  <a:pt x="1301893" y="1221794"/>
                  <a:pt x="1333561" y="1225752"/>
                </a:cubicBezTo>
                <a:cubicBezTo>
                  <a:pt x="1351010" y="1237385"/>
                  <a:pt x="1391322" y="1257663"/>
                  <a:pt x="1392938" y="1285129"/>
                </a:cubicBezTo>
                <a:cubicBezTo>
                  <a:pt x="1396200" y="1340593"/>
                  <a:pt x="1390717" y="1396670"/>
                  <a:pt x="1381062" y="1451384"/>
                </a:cubicBezTo>
                <a:cubicBezTo>
                  <a:pt x="1374802" y="1486858"/>
                  <a:pt x="1343781" y="1491120"/>
                  <a:pt x="1321686" y="1510760"/>
                </a:cubicBezTo>
                <a:cubicBezTo>
                  <a:pt x="1296582" y="1533075"/>
                  <a:pt x="1278381" y="1563380"/>
                  <a:pt x="1250434" y="1582012"/>
                </a:cubicBezTo>
                <a:cubicBezTo>
                  <a:pt x="1238559" y="1589929"/>
                  <a:pt x="1225772" y="1596626"/>
                  <a:pt x="1214808" y="1605763"/>
                </a:cubicBezTo>
                <a:cubicBezTo>
                  <a:pt x="1098070" y="1703045"/>
                  <a:pt x="1248853" y="1583594"/>
                  <a:pt x="1155431" y="1677015"/>
                </a:cubicBezTo>
                <a:cubicBezTo>
                  <a:pt x="1145339" y="1687107"/>
                  <a:pt x="1131680" y="1692848"/>
                  <a:pt x="1119805" y="1700765"/>
                </a:cubicBezTo>
                <a:cubicBezTo>
                  <a:pt x="1103971" y="1724516"/>
                  <a:pt x="1085070" y="1746486"/>
                  <a:pt x="1072304" y="1772017"/>
                </a:cubicBezTo>
                <a:cubicBezTo>
                  <a:pt x="1064387" y="1787851"/>
                  <a:pt x="1058843" y="1805114"/>
                  <a:pt x="1048553" y="1819519"/>
                </a:cubicBezTo>
                <a:cubicBezTo>
                  <a:pt x="1038792" y="1833185"/>
                  <a:pt x="1024802" y="1843270"/>
                  <a:pt x="1012927" y="1855145"/>
                </a:cubicBezTo>
                <a:cubicBezTo>
                  <a:pt x="1008969" y="1867020"/>
                  <a:pt x="1006650" y="1879575"/>
                  <a:pt x="1001052" y="1890771"/>
                </a:cubicBezTo>
                <a:cubicBezTo>
                  <a:pt x="994669" y="1903537"/>
                  <a:pt x="982923" y="1913279"/>
                  <a:pt x="977301" y="1926397"/>
                </a:cubicBezTo>
                <a:cubicBezTo>
                  <a:pt x="931290" y="2033755"/>
                  <a:pt x="1001304" y="1920082"/>
                  <a:pt x="941675" y="2009524"/>
                </a:cubicBezTo>
                <a:cubicBezTo>
                  <a:pt x="913196" y="2094963"/>
                  <a:pt x="947756" y="1988246"/>
                  <a:pt x="917925" y="2092651"/>
                </a:cubicBezTo>
                <a:cubicBezTo>
                  <a:pt x="914486" y="2104687"/>
                  <a:pt x="909488" y="2116241"/>
                  <a:pt x="906049" y="2128277"/>
                </a:cubicBezTo>
                <a:cubicBezTo>
                  <a:pt x="901565" y="2143970"/>
                  <a:pt x="899905" y="2160496"/>
                  <a:pt x="894174" y="2175778"/>
                </a:cubicBezTo>
                <a:cubicBezTo>
                  <a:pt x="887958" y="2192354"/>
                  <a:pt x="878340" y="2207446"/>
                  <a:pt x="870423" y="2223280"/>
                </a:cubicBezTo>
                <a:cubicBezTo>
                  <a:pt x="866465" y="2250989"/>
                  <a:pt x="862020" y="2278633"/>
                  <a:pt x="858548" y="2306407"/>
                </a:cubicBezTo>
                <a:cubicBezTo>
                  <a:pt x="854102" y="2341975"/>
                  <a:pt x="851742" y="2377800"/>
                  <a:pt x="846673" y="2413285"/>
                </a:cubicBezTo>
                <a:cubicBezTo>
                  <a:pt x="802208" y="2724543"/>
                  <a:pt x="839272" y="2408634"/>
                  <a:pt x="811047" y="2662667"/>
                </a:cubicBezTo>
                <a:cubicBezTo>
                  <a:pt x="789068" y="3212111"/>
                  <a:pt x="785972" y="3161696"/>
                  <a:pt x="811047" y="3980828"/>
                </a:cubicBezTo>
                <a:cubicBezTo>
                  <a:pt x="812520" y="4028962"/>
                  <a:pt x="834797" y="4123332"/>
                  <a:pt x="834797" y="4123332"/>
                </a:cubicBezTo>
                <a:cubicBezTo>
                  <a:pt x="830839" y="4135207"/>
                  <a:pt x="834544" y="4154309"/>
                  <a:pt x="822922" y="4158958"/>
                </a:cubicBezTo>
                <a:cubicBezTo>
                  <a:pt x="761058" y="4183704"/>
                  <a:pt x="643832" y="4164268"/>
                  <a:pt x="585416" y="4158958"/>
                </a:cubicBezTo>
                <a:cubicBezTo>
                  <a:pt x="543203" y="4130815"/>
                  <a:pt x="564062" y="4135207"/>
                  <a:pt x="526039" y="4135207"/>
                </a:cubicBezTo>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0990"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5.4</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473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3.05556E-6 1.23034E-6 L -0.10643 -0.00856 L -0.18959 -0.01203 L -0.26875 -0.02752 L -0.30903 -0.03284 L -0.33264 0.02706 L -0.39757 0.04255 L -0.51806 -0.02058 L -0.56094 -0.02058 L -0.60764 -0.01897 " pathEditMode="relative" rAng="0" ptsTypes="AAAAAAAAAA">
                                      <p:cBhvr>
                                        <p:cTn id="18" dur="8000" fill="hold"/>
                                        <p:tgtEl>
                                          <p:spTgt spid="8"/>
                                        </p:tgtEl>
                                        <p:attrNameLst>
                                          <p:attrName>ppt_x</p:attrName>
                                          <p:attrName>ppt_y</p:attrName>
                                        </p:attrNameLst>
                                      </p:cBhvr>
                                      <p:rCtr x="-30382" y="486"/>
                                    </p:animMotion>
                                  </p:childTnLst>
                                </p:cTn>
                              </p:par>
                            </p:childTnLst>
                          </p:cTn>
                        </p:par>
                        <p:par>
                          <p:cTn id="19" fill="hold">
                            <p:stCondLst>
                              <p:cond delay="8000"/>
                            </p:stCondLst>
                            <p:childTnLst>
                              <p:par>
                                <p:cTn id="20" presetID="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8500"/>
                            </p:stCondLst>
                            <p:childTnLst>
                              <p:par>
                                <p:cTn id="25" presetID="0" presetClass="path" presetSubtype="0" fill="hold" nodeType="afterEffect">
                                  <p:stCondLst>
                                    <p:cond delay="250"/>
                                  </p:stCondLst>
                                  <p:childTnLst>
                                    <p:animMotion origin="layout" path="M -0.60764 -0.01897 L -0.67257 -0.0155 L -0.74531 -0.02244 L -0.76233 -0.05181 L -0.76233 -0.08997 L -0.74149 -0.11934 L -0.70121 -0.13484 L -0.65191 -0.14015 L -0.51805 -0.14524 L -0.4493 -0.12628 " pathEditMode="relative" ptsTypes="AAAAAAAAAA">
                                      <p:cBhvr>
                                        <p:cTn id="26" dur="4000" fill="hold"/>
                                        <p:tgtEl>
                                          <p:spTgt spid="8"/>
                                        </p:tgtEl>
                                        <p:attrNameLst>
                                          <p:attrName>ppt_x</p:attrName>
                                          <p:attrName>ppt_y</p:attrName>
                                        </p:attrNameLst>
                                      </p:cBhvr>
                                    </p:animMotion>
                                  </p:childTnLst>
                                </p:cTn>
                              </p:par>
                              <p:par>
                                <p:cTn id="27" presetID="31" presetClass="exit" presetSubtype="0" fill="hold" nodeType="withEffect">
                                  <p:stCondLst>
                                    <p:cond delay="250"/>
                                  </p:stCondLst>
                                  <p:childTnLst>
                                    <p:anim calcmode="lin" valueType="num">
                                      <p:cBhvr>
                                        <p:cTn id="28" dur="4000"/>
                                        <p:tgtEl>
                                          <p:spTgt spid="8"/>
                                        </p:tgtEl>
                                        <p:attrNameLst>
                                          <p:attrName>ppt_w</p:attrName>
                                        </p:attrNameLst>
                                      </p:cBhvr>
                                      <p:tavLst>
                                        <p:tav tm="0">
                                          <p:val>
                                            <p:strVal val="ppt_w"/>
                                          </p:val>
                                        </p:tav>
                                        <p:tav tm="100000">
                                          <p:val>
                                            <p:fltVal val="0"/>
                                          </p:val>
                                        </p:tav>
                                      </p:tavLst>
                                    </p:anim>
                                    <p:anim calcmode="lin" valueType="num">
                                      <p:cBhvr>
                                        <p:cTn id="29" dur="4000"/>
                                        <p:tgtEl>
                                          <p:spTgt spid="8"/>
                                        </p:tgtEl>
                                        <p:attrNameLst>
                                          <p:attrName>ppt_h</p:attrName>
                                        </p:attrNameLst>
                                      </p:cBhvr>
                                      <p:tavLst>
                                        <p:tav tm="0">
                                          <p:val>
                                            <p:strVal val="ppt_h"/>
                                          </p:val>
                                        </p:tav>
                                        <p:tav tm="100000">
                                          <p:val>
                                            <p:fltVal val="0"/>
                                          </p:val>
                                        </p:tav>
                                      </p:tavLst>
                                    </p:anim>
                                    <p:anim calcmode="lin" valueType="num">
                                      <p:cBhvr>
                                        <p:cTn id="30" dur="4000"/>
                                        <p:tgtEl>
                                          <p:spTgt spid="8"/>
                                        </p:tgtEl>
                                        <p:attrNameLst>
                                          <p:attrName>style.rotation</p:attrName>
                                        </p:attrNameLst>
                                      </p:cBhvr>
                                      <p:tavLst>
                                        <p:tav tm="0">
                                          <p:val>
                                            <p:fltVal val="0"/>
                                          </p:val>
                                        </p:tav>
                                        <p:tav tm="100000">
                                          <p:val>
                                            <p:fltVal val="90"/>
                                          </p:val>
                                        </p:tav>
                                      </p:tavLst>
                                    </p:anim>
                                    <p:animEffect transition="out" filter="fade">
                                      <p:cBhvr>
                                        <p:cTn id="31" dur="4000"/>
                                        <p:tgtEl>
                                          <p:spTgt spid="8"/>
                                        </p:tgtEl>
                                      </p:cBhvr>
                                    </p:animEffect>
                                    <p:set>
                                      <p:cBhvr>
                                        <p:cTn id="32" dur="1" fill="hold">
                                          <p:stCondLst>
                                            <p:cond delay="3999"/>
                                          </p:stCondLst>
                                        </p:cTn>
                                        <p:tgtEl>
                                          <p:spTgt spid="8"/>
                                        </p:tgtEl>
                                        <p:attrNameLst>
                                          <p:attrName>style.visibility</p:attrName>
                                        </p:attrNameLst>
                                      </p:cBhvr>
                                      <p:to>
                                        <p:strVal val="hidden"/>
                                      </p:to>
                                    </p:set>
                                  </p:childTnLst>
                                </p:cTn>
                              </p:par>
                            </p:childTnLst>
                          </p:cTn>
                        </p:par>
                        <p:par>
                          <p:cTn id="33" fill="hold">
                            <p:stCondLst>
                              <p:cond delay="127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Attaching RGSC</a:t>
            </a:r>
          </a:p>
        </p:txBody>
      </p:sp>
      <p:sp>
        <p:nvSpPr>
          <p:cNvPr id="3" name="Content Placeholder 2"/>
          <p:cNvSpPr>
            <a:spLocks noGrp="1"/>
          </p:cNvSpPr>
          <p:nvPr>
            <p:ph idx="1"/>
          </p:nvPr>
        </p:nvSpPr>
        <p:spPr>
          <a:xfrm>
            <a:off x="1295400" y="1433648"/>
            <a:ext cx="4114800" cy="5275373"/>
          </a:xfrm>
        </p:spPr>
        <p:txBody>
          <a:bodyPr/>
          <a:lstStyle/>
          <a:p>
            <a:r>
              <a:rPr lang="en-US" dirty="0"/>
              <a:t>Attaching </a:t>
            </a:r>
            <a:r>
              <a:rPr lang="en-US" dirty="0" smtClean="0"/>
              <a:t>RGSC</a:t>
            </a:r>
          </a:p>
          <a:p>
            <a:pPr lvl="1"/>
            <a:r>
              <a:rPr lang="en-US" dirty="0"/>
              <a:t>Conduit straps are used to attach above ground conduit to the structure (bridge, pole, etc.), which carries them.</a:t>
            </a:r>
          </a:p>
        </p:txBody>
      </p:sp>
      <p:pic>
        <p:nvPicPr>
          <p:cNvPr id="21507"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6101" r="18333"/>
          <a:stretch/>
        </p:blipFill>
        <p:spPr bwMode="auto">
          <a:xfrm>
            <a:off x="5638800" y="1676400"/>
            <a:ext cx="3313216" cy="473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142379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Controller </a:t>
            </a:r>
            <a:r>
              <a:rPr lang="en-US" dirty="0"/>
              <a:t>Cabinet Installation</a:t>
            </a:r>
          </a:p>
        </p:txBody>
      </p:sp>
      <p:sp>
        <p:nvSpPr>
          <p:cNvPr id="3" name="Content Placeholder 2"/>
          <p:cNvSpPr>
            <a:spLocks noGrp="1"/>
          </p:cNvSpPr>
          <p:nvPr>
            <p:ph idx="1"/>
          </p:nvPr>
        </p:nvSpPr>
        <p:spPr/>
        <p:txBody>
          <a:bodyPr/>
          <a:lstStyle/>
          <a:p>
            <a:r>
              <a:rPr lang="en-US" dirty="0" smtClean="0"/>
              <a:t>Smaller </a:t>
            </a:r>
            <a:r>
              <a:rPr lang="en-US" dirty="0"/>
              <a:t>controller cabinets can be mounted directly on the signal support </a:t>
            </a:r>
            <a:r>
              <a:rPr lang="en-US" dirty="0" smtClean="0"/>
              <a:t>pole</a:t>
            </a:r>
          </a:p>
          <a:p>
            <a:r>
              <a:rPr lang="en-US" dirty="0"/>
              <a:t>T</a:t>
            </a:r>
            <a:r>
              <a:rPr lang="en-US" dirty="0" smtClean="0"/>
              <a:t>he </a:t>
            </a:r>
            <a:r>
              <a:rPr lang="en-US" dirty="0"/>
              <a:t>large cabinets required for most modern, multi-phase intersections are too big for pole mounting and must instead be mounted on a separate ground-installed foundation</a:t>
            </a:r>
          </a:p>
        </p:txBody>
      </p:sp>
      <p:pic>
        <p:nvPicPr>
          <p:cNvPr id="16386"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90679" y="1447800"/>
            <a:ext cx="9066186"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5.10</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7256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Controller Cabinet Foundation</a:t>
            </a:r>
          </a:p>
        </p:txBody>
      </p:sp>
      <p:sp>
        <p:nvSpPr>
          <p:cNvPr id="3" name="Content Placeholder 2"/>
          <p:cNvSpPr>
            <a:spLocks noGrp="1"/>
          </p:cNvSpPr>
          <p:nvPr>
            <p:ph idx="1"/>
          </p:nvPr>
        </p:nvSpPr>
        <p:spPr/>
        <p:txBody>
          <a:bodyPr/>
          <a:lstStyle/>
          <a:p>
            <a:r>
              <a:rPr lang="en-US" dirty="0"/>
              <a:t>Controller Cabinet Foundation</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209800" y="2051641"/>
            <a:ext cx="5411509" cy="4577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8100461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Cabinet Anchor Bolts</a:t>
            </a:r>
          </a:p>
        </p:txBody>
      </p:sp>
      <p:sp>
        <p:nvSpPr>
          <p:cNvPr id="3" name="Content Placeholder 2"/>
          <p:cNvSpPr>
            <a:spLocks noGrp="1"/>
          </p:cNvSpPr>
          <p:nvPr>
            <p:ph idx="1"/>
          </p:nvPr>
        </p:nvSpPr>
        <p:spPr/>
        <p:txBody>
          <a:bodyPr/>
          <a:lstStyle/>
          <a:p>
            <a:r>
              <a:rPr lang="en-US" dirty="0"/>
              <a:t>Cabinet Anchor </a:t>
            </a:r>
            <a:r>
              <a:rPr lang="en-US" dirty="0" smtClean="0"/>
              <a:t>Bolts</a:t>
            </a:r>
          </a:p>
          <a:p>
            <a:pPr lvl="1"/>
            <a:r>
              <a:rPr lang="en-US" dirty="0"/>
              <a:t>A number of anchor bolts, usually four, are embedded in the concrete </a:t>
            </a:r>
            <a:endParaRPr lang="en-US" dirty="0" smtClean="0"/>
          </a:p>
          <a:p>
            <a:pPr lvl="1"/>
            <a:r>
              <a:rPr lang="en-US" dirty="0" smtClean="0"/>
              <a:t>These </a:t>
            </a:r>
            <a:r>
              <a:rPr lang="en-US" dirty="0"/>
              <a:t>bolts are used to attach the cabinet to the </a:t>
            </a:r>
            <a:r>
              <a:rPr lang="en-US" dirty="0" smtClean="0"/>
              <a:t>foundation</a:t>
            </a:r>
          </a:p>
          <a:p>
            <a:r>
              <a:rPr lang="en-US" dirty="0"/>
              <a:t>Cabinet Conduits</a:t>
            </a:r>
          </a:p>
          <a:p>
            <a:pPr lvl="1"/>
            <a:r>
              <a:rPr lang="en-US" dirty="0"/>
              <a:t>All conduits for cabinet installed prior to concrete pouring</a:t>
            </a:r>
          </a:p>
          <a:p>
            <a:pPr lvl="1"/>
            <a:endParaRPr lang="en-US" dirty="0"/>
          </a:p>
        </p:txBody>
      </p:sp>
      <p:pic>
        <p:nvPicPr>
          <p:cNvPr id="4"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62140" y="2209800"/>
            <a:ext cx="8926214" cy="462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100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Plug Conduits</a:t>
            </a:r>
          </a:p>
        </p:txBody>
      </p:sp>
      <p:sp>
        <p:nvSpPr>
          <p:cNvPr id="3" name="Content Placeholder 2"/>
          <p:cNvSpPr>
            <a:spLocks noGrp="1"/>
          </p:cNvSpPr>
          <p:nvPr>
            <p:ph idx="1"/>
          </p:nvPr>
        </p:nvSpPr>
        <p:spPr/>
        <p:txBody>
          <a:bodyPr/>
          <a:lstStyle/>
          <a:p>
            <a:r>
              <a:rPr lang="en-US" dirty="0"/>
              <a:t>Plug </a:t>
            </a:r>
            <a:r>
              <a:rPr lang="en-US" dirty="0" smtClean="0"/>
              <a:t>Conduits</a:t>
            </a:r>
          </a:p>
          <a:p>
            <a:pPr lvl="1"/>
            <a:r>
              <a:rPr lang="en-US" dirty="0"/>
              <a:t>All conduits entering the cabinet may be plugged to protect against water intrusions, rodent entry, and insect infestations</a:t>
            </a:r>
          </a:p>
        </p:txBody>
      </p:sp>
    </p:spTree>
    <p:custDataLst>
      <p:tags r:id="rId1"/>
    </p:custDataLst>
    <p:extLst>
      <p:ext uri="{BB962C8B-B14F-4D97-AF65-F5344CB8AC3E}">
        <p14:creationId xmlns:p14="http://schemas.microsoft.com/office/powerpoint/2010/main" val="38100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Silicone Seal</a:t>
            </a:r>
          </a:p>
        </p:txBody>
      </p:sp>
      <p:sp>
        <p:nvSpPr>
          <p:cNvPr id="3" name="Content Placeholder 2"/>
          <p:cNvSpPr>
            <a:spLocks noGrp="1"/>
          </p:cNvSpPr>
          <p:nvPr>
            <p:ph idx="1"/>
          </p:nvPr>
        </p:nvSpPr>
        <p:spPr/>
        <p:txBody>
          <a:bodyPr/>
          <a:lstStyle/>
          <a:p>
            <a:r>
              <a:rPr lang="en-US" dirty="0"/>
              <a:t>Silicone </a:t>
            </a:r>
            <a:r>
              <a:rPr lang="en-US" dirty="0" smtClean="0"/>
              <a:t>Seal</a:t>
            </a:r>
          </a:p>
          <a:p>
            <a:pPr lvl="1"/>
            <a:r>
              <a:rPr lang="en-US" dirty="0" smtClean="0"/>
              <a:t>Silicone </a:t>
            </a:r>
            <a:r>
              <a:rPr lang="en-US" dirty="0"/>
              <a:t>sealant is typically applied between the bottom of the cabinet and the foundation </a:t>
            </a:r>
            <a:endParaRPr lang="en-US" dirty="0" smtClean="0"/>
          </a:p>
          <a:p>
            <a:pPr lvl="1"/>
            <a:r>
              <a:rPr lang="en-US" dirty="0" smtClean="0"/>
              <a:t>Forms </a:t>
            </a:r>
            <a:r>
              <a:rPr lang="en-US" dirty="0"/>
              <a:t>a watertight seal between the cabinet and the concrete foundation</a:t>
            </a:r>
          </a:p>
        </p:txBody>
      </p:sp>
      <p:pic>
        <p:nvPicPr>
          <p:cNvPr id="4" name="Picture 3" descr="C:\01Projects\PennDOT\Specific Traffic Training\Pictures\2013-09-24 PennDOT Signal\PennDOT Signal 035.JPG"/>
          <p:cNvPicPr/>
          <p:nvPr>
            <p:custDataLst>
              <p:tags r:id="rId2"/>
            </p:custDataLst>
          </p:nvPr>
        </p:nvPicPr>
        <p:blipFill rotWithShape="1">
          <a:blip r:embed="rId5" cstate="print">
            <a:extLst>
              <a:ext uri="{28A0092B-C50C-407E-A947-70E740481C1C}">
                <a14:useLocalDpi xmlns:a14="http://schemas.microsoft.com/office/drawing/2010/main" val="0"/>
              </a:ext>
            </a:extLst>
          </a:blip>
          <a:srcRect l="59441" t="71719"/>
          <a:stretch/>
        </p:blipFill>
        <p:spPr bwMode="auto">
          <a:xfrm>
            <a:off x="3505200" y="4613564"/>
            <a:ext cx="364273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H="1">
            <a:off x="5257800" y="5867400"/>
            <a:ext cx="9906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00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Attaching Controller Cabinet</a:t>
            </a:r>
            <a:endParaRPr lang="en-US" dirty="0"/>
          </a:p>
        </p:txBody>
      </p:sp>
      <p:sp>
        <p:nvSpPr>
          <p:cNvPr id="3" name="Content Placeholder 2"/>
          <p:cNvSpPr>
            <a:spLocks noGrp="1"/>
          </p:cNvSpPr>
          <p:nvPr>
            <p:ph idx="1"/>
          </p:nvPr>
        </p:nvSpPr>
        <p:spPr/>
        <p:txBody>
          <a:bodyPr/>
          <a:lstStyle/>
          <a:p>
            <a:r>
              <a:rPr lang="en-US" dirty="0"/>
              <a:t>Attaching the Controller </a:t>
            </a:r>
            <a:r>
              <a:rPr lang="en-US" dirty="0" smtClean="0"/>
              <a:t>Cabinet</a:t>
            </a:r>
          </a:p>
          <a:p>
            <a:pPr lvl="1"/>
            <a:r>
              <a:rPr lang="en-US" dirty="0"/>
              <a:t>The controller cabinet usually comes completely configured from the </a:t>
            </a:r>
            <a:r>
              <a:rPr lang="en-US" dirty="0" smtClean="0"/>
              <a:t>factory</a:t>
            </a:r>
          </a:p>
          <a:p>
            <a:pPr lvl="2"/>
            <a:endParaRPr lang="en-US" dirty="0"/>
          </a:p>
        </p:txBody>
      </p:sp>
      <p:pic>
        <p:nvPicPr>
          <p:cNvPr id="4" name="Picture 3" descr="C:\01Projects\PennDOT\Specific Traffic Training\Pictures\2013-09-24 PennDOT Signal\PennDOT Signal 035.JPG"/>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447800"/>
            <a:ext cx="6934200" cy="520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8100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167733"/>
            <a:ext cx="5791200" cy="4344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Cabinet Terminal Hook-ups</a:t>
            </a:r>
          </a:p>
        </p:txBody>
      </p:sp>
      <p:sp>
        <p:nvSpPr>
          <p:cNvPr id="3" name="Content Placeholder 2"/>
          <p:cNvSpPr>
            <a:spLocks noGrp="1"/>
          </p:cNvSpPr>
          <p:nvPr>
            <p:ph idx="1"/>
          </p:nvPr>
        </p:nvSpPr>
        <p:spPr/>
        <p:txBody>
          <a:bodyPr/>
          <a:lstStyle/>
          <a:p>
            <a:r>
              <a:rPr lang="en-US" dirty="0"/>
              <a:t>Cabinet Terminal Hook-ups</a:t>
            </a:r>
          </a:p>
        </p:txBody>
      </p:sp>
      <p:pic>
        <p:nvPicPr>
          <p:cNvPr id="15362"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6825" t="7905" r="13584" b="6456"/>
          <a:stretch/>
        </p:blipFill>
        <p:spPr bwMode="auto">
          <a:xfrm>
            <a:off x="1524000" y="2057400"/>
            <a:ext cx="7253951" cy="4565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5373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Conduits to Existing Cabinets</a:t>
            </a:r>
          </a:p>
        </p:txBody>
      </p:sp>
      <p:sp>
        <p:nvSpPr>
          <p:cNvPr id="3" name="Content Placeholder 2"/>
          <p:cNvSpPr>
            <a:spLocks noGrp="1"/>
          </p:cNvSpPr>
          <p:nvPr>
            <p:ph idx="1"/>
          </p:nvPr>
        </p:nvSpPr>
        <p:spPr/>
        <p:txBody>
          <a:bodyPr/>
          <a:lstStyle/>
          <a:p>
            <a:r>
              <a:rPr lang="en-US" dirty="0"/>
              <a:t>Adding Conduits to Existing </a:t>
            </a:r>
            <a:r>
              <a:rPr lang="en-US" dirty="0" smtClean="0"/>
              <a:t>Cabinets</a:t>
            </a:r>
          </a:p>
          <a:p>
            <a:pPr lvl="1"/>
            <a:r>
              <a:rPr lang="en-US" dirty="0"/>
              <a:t>If no spare conduits are available, the need may arise to add a conduit to an existing controller </a:t>
            </a:r>
            <a:r>
              <a:rPr lang="en-US" dirty="0" smtClean="0"/>
              <a:t>cabinet</a:t>
            </a:r>
          </a:p>
          <a:p>
            <a:pPr lvl="1"/>
            <a:r>
              <a:rPr lang="en-US" dirty="0" smtClean="0"/>
              <a:t>This </a:t>
            </a:r>
            <a:r>
              <a:rPr lang="en-US" dirty="0"/>
              <a:t>can be done in one of two ways:</a:t>
            </a:r>
          </a:p>
          <a:p>
            <a:pPr lvl="2"/>
            <a:r>
              <a:rPr lang="en-US" dirty="0"/>
              <a:t>Drilling through the concrete foundation on an angle and installing PVC conduit, or</a:t>
            </a:r>
          </a:p>
          <a:p>
            <a:pPr lvl="2"/>
            <a:r>
              <a:rPr lang="en-US" dirty="0"/>
              <a:t>Drilling a hole in the side of the cabinet and adding a section of RGSC</a:t>
            </a:r>
          </a:p>
        </p:txBody>
      </p:sp>
    </p:spTree>
    <p:custDataLst>
      <p:tags r:id="rId1"/>
    </p:custDataLst>
    <p:extLst>
      <p:ext uri="{BB962C8B-B14F-4D97-AF65-F5344CB8AC3E}">
        <p14:creationId xmlns:p14="http://schemas.microsoft.com/office/powerpoint/2010/main" val="669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5.11</a:t>
            </a:r>
            <a:endParaRPr lang="en-US" sz="2400" b="1" cap="none" spc="0" dirty="0">
              <a:ln w="1905"/>
              <a:solidFill>
                <a:srgbClr val="FFFF00"/>
              </a:solidFill>
              <a:effectLst>
                <a:innerShdw blurRad="69850" dist="43180" dir="5400000">
                  <a:srgbClr val="000000">
                    <a:alpha val="65000"/>
                  </a:srgbClr>
                </a:innerShdw>
              </a:effectLst>
            </a:endParaRPr>
          </a:p>
        </p:txBody>
      </p:sp>
      <p:sp>
        <p:nvSpPr>
          <p:cNvPr id="2" name="Title 1"/>
          <p:cNvSpPr>
            <a:spLocks noGrp="1"/>
          </p:cNvSpPr>
          <p:nvPr>
            <p:ph type="title"/>
          </p:nvPr>
        </p:nvSpPr>
        <p:spPr/>
        <p:txBody>
          <a:bodyPr/>
          <a:lstStyle/>
          <a:p>
            <a:r>
              <a:rPr lang="en-US" dirty="0" smtClean="0"/>
              <a:t>Strain </a:t>
            </a:r>
            <a:r>
              <a:rPr lang="en-US" dirty="0"/>
              <a:t>Pole Wire Installations</a:t>
            </a:r>
          </a:p>
        </p:txBody>
      </p:sp>
      <p:sp>
        <p:nvSpPr>
          <p:cNvPr id="3" name="Content Placeholder 2"/>
          <p:cNvSpPr>
            <a:spLocks noGrp="1"/>
          </p:cNvSpPr>
          <p:nvPr>
            <p:ph idx="1"/>
          </p:nvPr>
        </p:nvSpPr>
        <p:spPr/>
        <p:txBody>
          <a:bodyPr/>
          <a:lstStyle/>
          <a:p>
            <a:r>
              <a:rPr lang="en-US" dirty="0"/>
              <a:t>Typically, two wire installations are used for strain poles. Refer to Exhibit 5 18 for a sample of Publication 148, TC-8801</a:t>
            </a:r>
          </a:p>
        </p:txBody>
      </p:sp>
      <p:pic>
        <p:nvPicPr>
          <p:cNvPr id="18434"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0169" b="6671"/>
          <a:stretch/>
        </p:blipFill>
        <p:spPr bwMode="auto">
          <a:xfrm>
            <a:off x="1447800" y="514206"/>
            <a:ext cx="6477000" cy="630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1273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Staking Factors</a:t>
            </a:r>
            <a:endParaRPr lang="en-US" dirty="0"/>
          </a:p>
        </p:txBody>
      </p:sp>
      <p:sp>
        <p:nvSpPr>
          <p:cNvPr id="6" name="Content Placeholder 2"/>
          <p:cNvSpPr txBox="1">
            <a:spLocks/>
          </p:cNvSpPr>
          <p:nvPr/>
        </p:nvSpPr>
        <p:spPr>
          <a:xfrm>
            <a:off x="1295400" y="1433648"/>
            <a:ext cx="7620000" cy="52753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Locating factors </a:t>
            </a:r>
            <a:r>
              <a:rPr lang="en-US" dirty="0"/>
              <a:t>include: </a:t>
            </a:r>
            <a:endParaRPr lang="en-US" dirty="0" smtClean="0"/>
          </a:p>
          <a:p>
            <a:pPr lvl="1"/>
            <a:r>
              <a:rPr lang="en-US" dirty="0" smtClean="0"/>
              <a:t>Lane widths</a:t>
            </a:r>
          </a:p>
          <a:p>
            <a:pPr lvl="1"/>
            <a:r>
              <a:rPr lang="en-US" dirty="0" smtClean="0"/>
              <a:t>Radii</a:t>
            </a:r>
          </a:p>
          <a:p>
            <a:pPr lvl="1"/>
            <a:r>
              <a:rPr lang="en-US" dirty="0" smtClean="0"/>
              <a:t>Crosswalks</a:t>
            </a:r>
          </a:p>
          <a:p>
            <a:pPr lvl="1"/>
            <a:r>
              <a:rPr lang="en-US" dirty="0" smtClean="0"/>
              <a:t>Cracks </a:t>
            </a:r>
            <a:r>
              <a:rPr lang="en-US" dirty="0"/>
              <a:t>and joints in the pavement on existing roads </a:t>
            </a:r>
            <a:endParaRPr lang="en-US" dirty="0" smtClean="0"/>
          </a:p>
          <a:p>
            <a:pPr lvl="1"/>
            <a:r>
              <a:rPr lang="en-US" dirty="0" smtClean="0"/>
              <a:t>Utilities </a:t>
            </a:r>
            <a:r>
              <a:rPr lang="en-US" dirty="0"/>
              <a:t>below ground and overhead</a:t>
            </a:r>
            <a:r>
              <a:rPr lang="en-US" dirty="0" smtClean="0"/>
              <a:t> </a:t>
            </a:r>
            <a:endParaRPr lang="en-US" dirty="0"/>
          </a:p>
        </p:txBody>
      </p:sp>
      <p:pic>
        <p:nvPicPr>
          <p:cNvPr id="1026" name="Picture 2"/>
          <p:cNvPicPr>
            <a:picLocks noGrp="1" noChangeAspect="1" noChangeArrowheads="1"/>
          </p:cNvPicPr>
          <p:nvPr>
            <p:ph idx="1"/>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35626" y="1828800"/>
            <a:ext cx="9435448" cy="3733800"/>
          </a:xfrm>
        </p:spPr>
      </p:pic>
    </p:spTree>
    <p:custDataLst>
      <p:tags r:id="rId1"/>
    </p:custDataLst>
    <p:extLst>
      <p:ext uri="{BB962C8B-B14F-4D97-AF65-F5344CB8AC3E}">
        <p14:creationId xmlns:p14="http://schemas.microsoft.com/office/powerpoint/2010/main" val="30163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Diameter of Signal Support Wires</a:t>
            </a:r>
          </a:p>
        </p:txBody>
      </p:sp>
      <p:sp>
        <p:nvSpPr>
          <p:cNvPr id="3" name="Content Placeholder 2"/>
          <p:cNvSpPr>
            <a:spLocks noGrp="1"/>
          </p:cNvSpPr>
          <p:nvPr>
            <p:ph idx="1"/>
          </p:nvPr>
        </p:nvSpPr>
        <p:spPr/>
        <p:txBody>
          <a:bodyPr/>
          <a:lstStyle/>
          <a:p>
            <a:r>
              <a:rPr lang="en-US" dirty="0"/>
              <a:t>Diameter of Signal Support </a:t>
            </a:r>
            <a:r>
              <a:rPr lang="en-US" dirty="0" smtClean="0"/>
              <a:t>Wires</a:t>
            </a:r>
          </a:p>
          <a:p>
            <a:pPr lvl="1"/>
            <a:r>
              <a:rPr lang="en-US" dirty="0"/>
              <a:t>The required diameter of the signal wires depends on the loads to be carried, with larger diameter wire being used for heavier </a:t>
            </a:r>
            <a:r>
              <a:rPr lang="en-US" dirty="0" smtClean="0"/>
              <a:t>loads</a:t>
            </a:r>
          </a:p>
          <a:p>
            <a:pPr lvl="1"/>
            <a:endParaRPr lang="en-US" dirty="0"/>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Pole Attachment Hardware</a:t>
            </a:r>
          </a:p>
        </p:txBody>
      </p:sp>
      <p:sp>
        <p:nvSpPr>
          <p:cNvPr id="3" name="Content Placeholder 2"/>
          <p:cNvSpPr>
            <a:spLocks noGrp="1"/>
          </p:cNvSpPr>
          <p:nvPr>
            <p:ph idx="1"/>
          </p:nvPr>
        </p:nvSpPr>
        <p:spPr/>
        <p:txBody>
          <a:bodyPr/>
          <a:lstStyle/>
          <a:p>
            <a:r>
              <a:rPr lang="en-US" dirty="0"/>
              <a:t>Pole Attachment </a:t>
            </a:r>
            <a:r>
              <a:rPr lang="en-US" dirty="0" smtClean="0"/>
              <a:t>Hardware</a:t>
            </a:r>
          </a:p>
          <a:p>
            <a:pPr lvl="1"/>
            <a:r>
              <a:rPr lang="en-US" dirty="0"/>
              <a:t>The span wires are used secured to the support pole with attachment hardware that varies by type of pole (wood or steel</a:t>
            </a:r>
            <a:r>
              <a:rPr lang="en-US" dirty="0" smtClean="0"/>
              <a:t>)</a:t>
            </a:r>
            <a:endParaRPr lang="en-US" dirty="0"/>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Strandvice</a:t>
            </a:r>
            <a:endParaRPr lang="en-US" dirty="0"/>
          </a:p>
        </p:txBody>
      </p:sp>
      <p:sp>
        <p:nvSpPr>
          <p:cNvPr id="3" name="Content Placeholder 2"/>
          <p:cNvSpPr>
            <a:spLocks noGrp="1"/>
          </p:cNvSpPr>
          <p:nvPr>
            <p:ph idx="1"/>
          </p:nvPr>
        </p:nvSpPr>
        <p:spPr/>
        <p:txBody>
          <a:bodyPr/>
          <a:lstStyle/>
          <a:p>
            <a:r>
              <a:rPr lang="en-US" dirty="0" err="1" smtClean="0"/>
              <a:t>Strandvice</a:t>
            </a:r>
            <a:endParaRPr lang="en-US" dirty="0" smtClean="0"/>
          </a:p>
          <a:p>
            <a:pPr lvl="1"/>
            <a:r>
              <a:rPr lang="en-US" dirty="0"/>
              <a:t>A </a:t>
            </a:r>
            <a:r>
              <a:rPr lang="en-US" dirty="0" err="1"/>
              <a:t>strandvice</a:t>
            </a:r>
            <a:r>
              <a:rPr lang="en-US" dirty="0"/>
              <a:t> (also called an “automatic compression dead-end clamp”) works like a “Chinese finger” in that it allows the span wire to be pulled through it in only one direction</a:t>
            </a:r>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Hoist</a:t>
            </a:r>
          </a:p>
        </p:txBody>
      </p:sp>
      <p:sp>
        <p:nvSpPr>
          <p:cNvPr id="3" name="Content Placeholder 2"/>
          <p:cNvSpPr>
            <a:spLocks noGrp="1"/>
          </p:cNvSpPr>
          <p:nvPr>
            <p:ph idx="1"/>
          </p:nvPr>
        </p:nvSpPr>
        <p:spPr/>
        <p:txBody>
          <a:bodyPr/>
          <a:lstStyle/>
          <a:p>
            <a:r>
              <a:rPr lang="en-US" dirty="0"/>
              <a:t>Chain </a:t>
            </a:r>
            <a:r>
              <a:rPr lang="en-US" dirty="0" smtClean="0"/>
              <a:t>Hoist</a:t>
            </a:r>
          </a:p>
          <a:p>
            <a:pPr lvl="1"/>
            <a:r>
              <a:rPr lang="en-US" dirty="0"/>
              <a:t>Since the final strain on the span wire will be substantial, a chain hoist (also known as a coffin hoist, a come-along, or a hand winch) must be used to pull the span wire through the strand vice once a load is placed upon it</a:t>
            </a:r>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Tensioning the Span Wires</a:t>
            </a:r>
          </a:p>
        </p:txBody>
      </p:sp>
      <p:sp>
        <p:nvSpPr>
          <p:cNvPr id="3" name="Content Placeholder 2"/>
          <p:cNvSpPr>
            <a:spLocks noGrp="1"/>
          </p:cNvSpPr>
          <p:nvPr>
            <p:ph idx="1"/>
          </p:nvPr>
        </p:nvSpPr>
        <p:spPr/>
        <p:txBody>
          <a:bodyPr/>
          <a:lstStyle/>
          <a:p>
            <a:r>
              <a:rPr lang="en-US" dirty="0"/>
              <a:t>Tensioning the Span </a:t>
            </a:r>
            <a:r>
              <a:rPr lang="en-US" dirty="0" smtClean="0"/>
              <a:t>Wires</a:t>
            </a:r>
          </a:p>
          <a:p>
            <a:pPr lvl="1"/>
            <a:r>
              <a:rPr lang="en-US" dirty="0"/>
              <a:t>Once the span wire hangers and signal heads have been attached to the pole, the chain hoist can be used to tighten the span wires until the appropriate amount of span wire sag is obtained</a:t>
            </a:r>
          </a:p>
        </p:txBody>
      </p:sp>
      <p:pic>
        <p:nvPicPr>
          <p:cNvPr id="19458"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67200"/>
            <a:ext cx="8005329"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Release Switch</a:t>
            </a:r>
          </a:p>
        </p:txBody>
      </p:sp>
      <p:sp>
        <p:nvSpPr>
          <p:cNvPr id="3" name="Content Placeholder 2"/>
          <p:cNvSpPr>
            <a:spLocks noGrp="1"/>
          </p:cNvSpPr>
          <p:nvPr>
            <p:ph idx="1"/>
          </p:nvPr>
        </p:nvSpPr>
        <p:spPr/>
        <p:txBody>
          <a:bodyPr/>
          <a:lstStyle/>
          <a:p>
            <a:r>
              <a:rPr lang="en-US" dirty="0"/>
              <a:t>Release </a:t>
            </a:r>
            <a:r>
              <a:rPr lang="en-US" dirty="0" smtClean="0"/>
              <a:t>Switch</a:t>
            </a:r>
          </a:p>
          <a:p>
            <a:pPr lvl="1"/>
            <a:r>
              <a:rPr lang="en-US" dirty="0"/>
              <a:t>If a lessening of the span wire tension is desired, a release switch can be depressed with a flat end screwdriver that allows the span wire to go in the opposite direction through the strand vice</a:t>
            </a:r>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Fiberglass Insulators</a:t>
            </a:r>
          </a:p>
        </p:txBody>
      </p:sp>
      <p:sp>
        <p:nvSpPr>
          <p:cNvPr id="3" name="Content Placeholder 2"/>
          <p:cNvSpPr>
            <a:spLocks noGrp="1"/>
          </p:cNvSpPr>
          <p:nvPr>
            <p:ph idx="1"/>
          </p:nvPr>
        </p:nvSpPr>
        <p:spPr/>
        <p:txBody>
          <a:bodyPr/>
          <a:lstStyle/>
          <a:p>
            <a:r>
              <a:rPr lang="en-US" dirty="0"/>
              <a:t>Fiberglass </a:t>
            </a:r>
            <a:r>
              <a:rPr lang="en-US" dirty="0" smtClean="0"/>
              <a:t>Insulators</a:t>
            </a:r>
          </a:p>
          <a:p>
            <a:pPr lvl="1"/>
            <a:r>
              <a:rPr lang="en-US" dirty="0"/>
              <a:t>When a span wire comes within 6’ of an overhead electric line, some agencies will install a fiberglass insulator in the span to reduce the potential for conductivity between the electric line and the span wire</a:t>
            </a:r>
          </a:p>
        </p:txBody>
      </p:sp>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Installing Signal Heads on Span Wires</a:t>
            </a:r>
          </a:p>
        </p:txBody>
      </p:sp>
      <p:sp>
        <p:nvSpPr>
          <p:cNvPr id="3" name="Content Placeholder 2"/>
          <p:cNvSpPr>
            <a:spLocks noGrp="1"/>
          </p:cNvSpPr>
          <p:nvPr>
            <p:ph idx="1"/>
          </p:nvPr>
        </p:nvSpPr>
        <p:spPr/>
        <p:txBody>
          <a:bodyPr/>
          <a:lstStyle/>
          <a:p>
            <a:r>
              <a:rPr lang="en-US" dirty="0"/>
              <a:t>Installing Signal Heads on Span </a:t>
            </a:r>
            <a:r>
              <a:rPr lang="en-US" dirty="0" smtClean="0"/>
              <a:t>Wires</a:t>
            </a:r>
          </a:p>
          <a:p>
            <a:pPr lvl="1"/>
            <a:r>
              <a:rPr lang="en-US" dirty="0"/>
              <a:t>After the span wire has been appropriately tightened, the weighted hangers are replaced with the signal head assemblies</a:t>
            </a:r>
          </a:p>
        </p:txBody>
      </p:sp>
      <p:pic>
        <p:nvPicPr>
          <p:cNvPr id="4" name="Picture 3" descr="http://signalfan.tripod.com/east/pennellcsig2.jpg"/>
          <p:cNvPicPr/>
          <p:nvPr>
            <p:custDataLst>
              <p:tags r:id="rId2"/>
            </p:custDataLst>
          </p:nvPr>
        </p:nvPicPr>
        <p:blipFill rotWithShape="1">
          <a:blip r:embed="rId5">
            <a:extLst>
              <a:ext uri="{28A0092B-C50C-407E-A947-70E740481C1C}">
                <a14:useLocalDpi xmlns:a14="http://schemas.microsoft.com/office/drawing/2010/main" val="0"/>
              </a:ext>
            </a:extLst>
          </a:blip>
          <a:srcRect l="3686" t="12291" r="7532" b="27500"/>
          <a:stretch/>
        </p:blipFill>
        <p:spPr bwMode="auto">
          <a:xfrm>
            <a:off x="1371600" y="1828800"/>
            <a:ext cx="7467600" cy="419100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5706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a:t>
            </a:r>
          </a:p>
        </p:txBody>
      </p:sp>
      <p:sp>
        <p:nvSpPr>
          <p:cNvPr id="3" name="Content Placeholder 2"/>
          <p:cNvSpPr>
            <a:spLocks noGrp="1"/>
          </p:cNvSpPr>
          <p:nvPr>
            <p:ph idx="1"/>
          </p:nvPr>
        </p:nvSpPr>
        <p:spPr/>
        <p:txBody>
          <a:bodyPr/>
          <a:lstStyle/>
          <a:p>
            <a:r>
              <a:rPr lang="en-US" dirty="0"/>
              <a:t>Extension </a:t>
            </a:r>
            <a:r>
              <a:rPr lang="en-US" dirty="0" smtClean="0"/>
              <a:t>Hanger</a:t>
            </a:r>
          </a:p>
          <a:p>
            <a:pPr lvl="1"/>
            <a:r>
              <a:rPr lang="en-US" dirty="0"/>
              <a:t>If two span wires support signal heads, then each head is attached to the wires via an adjustable extension hanger</a:t>
            </a:r>
          </a:p>
        </p:txBody>
      </p:sp>
      <p:pic>
        <p:nvPicPr>
          <p:cNvPr id="2048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0511"/>
          <a:stretch/>
        </p:blipFill>
        <p:spPr bwMode="auto">
          <a:xfrm>
            <a:off x="1555750" y="1898650"/>
            <a:ext cx="6597650" cy="482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439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Installing </a:t>
            </a:r>
            <a:r>
              <a:rPr lang="en-US" sz="3200" dirty="0"/>
              <a:t>Signal Heads on Mast Arms</a:t>
            </a:r>
          </a:p>
        </p:txBody>
      </p:sp>
      <p:sp>
        <p:nvSpPr>
          <p:cNvPr id="3" name="Content Placeholder 2"/>
          <p:cNvSpPr>
            <a:spLocks noGrp="1"/>
          </p:cNvSpPr>
          <p:nvPr>
            <p:ph idx="1"/>
          </p:nvPr>
        </p:nvSpPr>
        <p:spPr/>
        <p:txBody>
          <a:bodyPr/>
          <a:lstStyle/>
          <a:p>
            <a:r>
              <a:rPr lang="en-US" dirty="0"/>
              <a:t>As with span wires, there is more than one way to attach a signal to a mast </a:t>
            </a:r>
            <a:r>
              <a:rPr lang="en-US" dirty="0" smtClean="0"/>
              <a:t>arm   </a:t>
            </a:r>
          </a:p>
          <a:p>
            <a:r>
              <a:rPr lang="en-US" dirty="0" smtClean="0"/>
              <a:t>These </a:t>
            </a:r>
            <a:r>
              <a:rPr lang="en-US" dirty="0"/>
              <a:t>include:</a:t>
            </a:r>
          </a:p>
          <a:p>
            <a:pPr lvl="1"/>
            <a:r>
              <a:rPr lang="en-US" dirty="0"/>
              <a:t>Free-Swinging Mast Arm Hangers</a:t>
            </a:r>
          </a:p>
          <a:p>
            <a:pPr lvl="1"/>
            <a:r>
              <a:rPr lang="en-US" dirty="0"/>
              <a:t>Disconnect Hangers</a:t>
            </a:r>
          </a:p>
          <a:p>
            <a:pPr lvl="1"/>
            <a:r>
              <a:rPr lang="en-US" dirty="0"/>
              <a:t>Rigid Brackets</a:t>
            </a:r>
          </a:p>
          <a:p>
            <a:pPr lvl="1"/>
            <a:r>
              <a:rPr lang="en-US" dirty="0"/>
              <a:t>Slip-Fitters</a:t>
            </a:r>
          </a:p>
        </p:txBody>
      </p:sp>
      <p:sp>
        <p:nvSpPr>
          <p:cNvPr id="4" name="Rectangle 3"/>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5984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Staking Time Estimate</a:t>
            </a:r>
            <a:endParaRPr lang="en-US" dirty="0"/>
          </a:p>
        </p:txBody>
      </p:sp>
      <p:sp>
        <p:nvSpPr>
          <p:cNvPr id="3" name="Content Placeholder 2"/>
          <p:cNvSpPr>
            <a:spLocks noGrp="1"/>
          </p:cNvSpPr>
          <p:nvPr>
            <p:ph idx="1"/>
          </p:nvPr>
        </p:nvSpPr>
        <p:spPr/>
        <p:txBody>
          <a:bodyPr/>
          <a:lstStyle/>
          <a:p>
            <a:r>
              <a:rPr lang="en-US" dirty="0"/>
              <a:t>It takes an experienced person approximately two to three hours to stake a </a:t>
            </a:r>
            <a:r>
              <a:rPr lang="en-US" dirty="0" smtClean="0"/>
              <a:t>signal</a:t>
            </a:r>
          </a:p>
          <a:p>
            <a:r>
              <a:rPr lang="en-US" dirty="0" smtClean="0"/>
              <a:t>Using </a:t>
            </a:r>
            <a:r>
              <a:rPr lang="en-US" dirty="0"/>
              <a:t>an experienced person to stake a traffic signal ensures </a:t>
            </a:r>
            <a:endParaRPr lang="en-US" dirty="0" smtClean="0"/>
          </a:p>
          <a:p>
            <a:pPr lvl="1"/>
            <a:r>
              <a:rPr lang="en-US" dirty="0" smtClean="0"/>
              <a:t>efficient installation</a:t>
            </a:r>
          </a:p>
          <a:p>
            <a:pPr lvl="1"/>
            <a:r>
              <a:rPr lang="en-US" dirty="0" smtClean="0"/>
              <a:t>easy </a:t>
            </a:r>
            <a:r>
              <a:rPr lang="en-US" dirty="0"/>
              <a:t>maintenance </a:t>
            </a:r>
            <a:endParaRPr lang="en-US" dirty="0" smtClean="0"/>
          </a:p>
          <a:p>
            <a:pPr lvl="1"/>
            <a:r>
              <a:rPr lang="en-US" dirty="0" smtClean="0"/>
              <a:t>good </a:t>
            </a:r>
            <a:r>
              <a:rPr lang="en-US" dirty="0"/>
              <a:t>operation</a:t>
            </a:r>
          </a:p>
        </p:txBody>
      </p:sp>
    </p:spTree>
    <p:custDataLst>
      <p:tags r:id="rId1"/>
    </p:custDataLst>
    <p:extLst>
      <p:ext uri="{BB962C8B-B14F-4D97-AF65-F5344CB8AC3E}">
        <p14:creationId xmlns:p14="http://schemas.microsoft.com/office/powerpoint/2010/main" val="391218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Signal </a:t>
            </a:r>
            <a:r>
              <a:rPr lang="en-US" sz="3200" dirty="0"/>
              <a:t>Heads on Mast Arms</a:t>
            </a:r>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2209800"/>
            <a:ext cx="7680086"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228600" y="2547109"/>
            <a:ext cx="8691582" cy="2663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Free-swinging and Disconnect Hangers</a:t>
            </a:r>
          </a:p>
        </p:txBody>
      </p:sp>
      <p:sp>
        <p:nvSpPr>
          <p:cNvPr id="3" name="Content Placeholder 2"/>
          <p:cNvSpPr>
            <a:spLocks noGrp="1"/>
          </p:cNvSpPr>
          <p:nvPr>
            <p:ph idx="1"/>
          </p:nvPr>
        </p:nvSpPr>
        <p:spPr/>
        <p:txBody>
          <a:bodyPr/>
          <a:lstStyle/>
          <a:p>
            <a:r>
              <a:rPr lang="en-US" dirty="0"/>
              <a:t>Free-swinging and Disconnect </a:t>
            </a:r>
            <a:r>
              <a:rPr lang="en-US" dirty="0" smtClean="0"/>
              <a:t>Hangers</a:t>
            </a:r>
          </a:p>
          <a:p>
            <a:pPr lvl="1"/>
            <a:r>
              <a:rPr lang="en-US" dirty="0"/>
              <a:t>A signal head can be suspended below the mast arm using either a free-swinging hanger or a disconnect hanger</a:t>
            </a:r>
          </a:p>
        </p:txBody>
      </p:sp>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Rigid Attachments</a:t>
            </a:r>
          </a:p>
        </p:txBody>
      </p:sp>
      <p:sp>
        <p:nvSpPr>
          <p:cNvPr id="3" name="Content Placeholder 2"/>
          <p:cNvSpPr>
            <a:spLocks noGrp="1"/>
          </p:cNvSpPr>
          <p:nvPr>
            <p:ph idx="1"/>
          </p:nvPr>
        </p:nvSpPr>
        <p:spPr/>
        <p:txBody>
          <a:bodyPr/>
          <a:lstStyle/>
          <a:p>
            <a:r>
              <a:rPr lang="en-US" dirty="0"/>
              <a:t>Rigid </a:t>
            </a:r>
            <a:r>
              <a:rPr lang="en-US" dirty="0" smtClean="0"/>
              <a:t>Attachments</a:t>
            </a:r>
          </a:p>
          <a:p>
            <a:pPr lvl="1"/>
            <a:r>
              <a:rPr lang="en-US" dirty="0"/>
              <a:t>A signal head can be rigidly attached to the mast arm using either a rigid bracket or a </a:t>
            </a:r>
            <a:r>
              <a:rPr lang="en-US" dirty="0" smtClean="0"/>
              <a:t>slip-fitter</a:t>
            </a:r>
          </a:p>
          <a:p>
            <a:pPr lvl="1"/>
            <a:endParaRPr lang="en-US" dirty="0"/>
          </a:p>
        </p:txBody>
      </p:sp>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Slip-fitter</a:t>
            </a:r>
          </a:p>
        </p:txBody>
      </p:sp>
      <p:sp>
        <p:nvSpPr>
          <p:cNvPr id="3" name="Content Placeholder 2"/>
          <p:cNvSpPr>
            <a:spLocks noGrp="1"/>
          </p:cNvSpPr>
          <p:nvPr>
            <p:ph idx="1"/>
          </p:nvPr>
        </p:nvSpPr>
        <p:spPr/>
        <p:txBody>
          <a:bodyPr/>
          <a:lstStyle/>
          <a:p>
            <a:r>
              <a:rPr lang="en-US" dirty="0" smtClean="0"/>
              <a:t>Slip-fitter</a:t>
            </a:r>
          </a:p>
          <a:p>
            <a:pPr lvl="1"/>
            <a:r>
              <a:rPr lang="en-US" dirty="0" smtClean="0"/>
              <a:t>As </a:t>
            </a:r>
            <a:r>
              <a:rPr lang="en-US" dirty="0"/>
              <a:t>its name implies, one end of the slip-fitter bracket “slips” over the end of the mast arm, supporting the signal head in either a top mount or side mount configuration</a:t>
            </a:r>
          </a:p>
        </p:txBody>
      </p:sp>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Degree Top Mount Slip Fitter</a:t>
            </a:r>
          </a:p>
        </p:txBody>
      </p:sp>
      <p:sp>
        <p:nvSpPr>
          <p:cNvPr id="3" name="Content Placeholder 2"/>
          <p:cNvSpPr>
            <a:spLocks noGrp="1"/>
          </p:cNvSpPr>
          <p:nvPr>
            <p:ph idx="1"/>
          </p:nvPr>
        </p:nvSpPr>
        <p:spPr/>
        <p:txBody>
          <a:bodyPr/>
          <a:lstStyle/>
          <a:p>
            <a:r>
              <a:rPr lang="en-US" dirty="0"/>
              <a:t>Degree Top Mount Slip </a:t>
            </a:r>
            <a:r>
              <a:rPr lang="en-US" dirty="0" smtClean="0"/>
              <a:t>Fitter</a:t>
            </a:r>
          </a:p>
          <a:p>
            <a:pPr lvl="1"/>
            <a:r>
              <a:rPr lang="en-US" dirty="0"/>
              <a:t>In the top mount configuration, the other end of the slip-fitter bracket attaches to the top of the signal head</a:t>
            </a:r>
          </a:p>
        </p:txBody>
      </p:sp>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Elevator </a:t>
            </a:r>
            <a:r>
              <a:rPr lang="en-US" dirty="0" err="1"/>
              <a:t>Plumbizer</a:t>
            </a:r>
            <a:endParaRPr lang="en-US" dirty="0"/>
          </a:p>
        </p:txBody>
      </p:sp>
      <p:sp>
        <p:nvSpPr>
          <p:cNvPr id="3" name="Content Placeholder 2"/>
          <p:cNvSpPr>
            <a:spLocks noGrp="1"/>
          </p:cNvSpPr>
          <p:nvPr>
            <p:ph idx="1"/>
          </p:nvPr>
        </p:nvSpPr>
        <p:spPr/>
        <p:txBody>
          <a:bodyPr/>
          <a:lstStyle/>
          <a:p>
            <a:r>
              <a:rPr lang="en-US" dirty="0"/>
              <a:t>Elevator </a:t>
            </a:r>
            <a:r>
              <a:rPr lang="en-US" dirty="0" err="1" smtClean="0"/>
              <a:t>Plumbizer</a:t>
            </a:r>
            <a:endParaRPr lang="en-US" dirty="0" smtClean="0"/>
          </a:p>
          <a:p>
            <a:pPr lvl="1"/>
            <a:r>
              <a:rPr lang="en-US" dirty="0"/>
              <a:t>In the side mount configuration, the other end of the bracket is situated between the signal sections</a:t>
            </a:r>
          </a:p>
        </p:txBody>
      </p:sp>
    </p:spTree>
    <p:custDataLst>
      <p:tags r:id="rId1"/>
    </p:custDataLst>
    <p:extLst>
      <p:ext uri="{BB962C8B-B14F-4D97-AF65-F5344CB8AC3E}">
        <p14:creationId xmlns:p14="http://schemas.microsoft.com/office/powerpoint/2010/main" val="15033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Rubber Grommet</a:t>
            </a:r>
          </a:p>
        </p:txBody>
      </p:sp>
      <p:sp>
        <p:nvSpPr>
          <p:cNvPr id="3" name="Content Placeholder 2"/>
          <p:cNvSpPr>
            <a:spLocks noGrp="1"/>
          </p:cNvSpPr>
          <p:nvPr>
            <p:ph idx="1"/>
          </p:nvPr>
        </p:nvSpPr>
        <p:spPr/>
        <p:txBody>
          <a:bodyPr/>
          <a:lstStyle/>
          <a:p>
            <a:r>
              <a:rPr lang="en-US" dirty="0"/>
              <a:t>Rubber Grommet</a:t>
            </a:r>
            <a:endParaRPr lang="en-US" dirty="0" smtClean="0"/>
          </a:p>
          <a:p>
            <a:pPr lvl="1"/>
            <a:r>
              <a:rPr lang="en-US" dirty="0"/>
              <a:t>A hole must be drilled in the mast arm at every signal head location so that the signal cable can reach the signal head</a:t>
            </a:r>
          </a:p>
        </p:txBody>
      </p:sp>
    </p:spTree>
    <p:custDataLst>
      <p:tags r:id="rId1"/>
    </p:custDataLst>
    <p:extLst>
      <p:ext uri="{BB962C8B-B14F-4D97-AF65-F5344CB8AC3E}">
        <p14:creationId xmlns:p14="http://schemas.microsoft.com/office/powerpoint/2010/main" val="26726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t>
            </a:r>
            <a:r>
              <a:rPr lang="en-US" dirty="0"/>
              <a:t>Cable Installation</a:t>
            </a:r>
          </a:p>
        </p:txBody>
      </p:sp>
      <p:sp>
        <p:nvSpPr>
          <p:cNvPr id="3" name="Content Placeholder 2"/>
          <p:cNvSpPr>
            <a:spLocks noGrp="1"/>
          </p:cNvSpPr>
          <p:nvPr>
            <p:ph idx="1"/>
          </p:nvPr>
        </p:nvSpPr>
        <p:spPr/>
        <p:txBody>
          <a:bodyPr/>
          <a:lstStyle/>
          <a:p>
            <a:r>
              <a:rPr lang="en-US" dirty="0"/>
              <a:t>Signal cable must be installed between the controller and each vehicular or pedestrian signal </a:t>
            </a:r>
            <a:r>
              <a:rPr lang="en-US" dirty="0" smtClean="0"/>
              <a:t>head</a:t>
            </a:r>
          </a:p>
          <a:p>
            <a:r>
              <a:rPr lang="en-US" dirty="0"/>
              <a:t>Although the number and size of the conductors in a signal cable can vary, from 3 to 16 conductors of size AWG #12 or #14 is typical</a:t>
            </a:r>
          </a:p>
        </p:txBody>
      </p:sp>
      <p:pic>
        <p:nvPicPr>
          <p:cNvPr id="2253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7747"/>
          <a:stretch/>
        </p:blipFill>
        <p:spPr bwMode="auto">
          <a:xfrm>
            <a:off x="1134094" y="1447800"/>
            <a:ext cx="7458685" cy="488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83245"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5.13</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0943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t>
            </a:r>
            <a:r>
              <a:rPr lang="en-US" dirty="0"/>
              <a:t>Cable </a:t>
            </a:r>
            <a:r>
              <a:rPr lang="en-US" dirty="0" smtClean="0"/>
              <a:t>Installation Video</a:t>
            </a:r>
            <a:endParaRPr lang="en-US" dirty="0"/>
          </a:p>
        </p:txBody>
      </p:sp>
    </p:spTree>
    <p:custDataLst>
      <p:tags r:id="rId2"/>
    </p:custDataLst>
    <p:controls>
      <mc:AlternateContent xmlns:mc="http://schemas.openxmlformats.org/markup-compatibility/2006">
        <mc:Choice xmlns:v="urn:schemas-microsoft-com:vml" Requires="v">
          <p:control spid="9221" name="ArticulateFlashObject" r:id="rId3" imgW="7392432" imgH="5544324"/>
        </mc:Choice>
        <mc:Fallback>
          <p:control name="ArticulateFlashObject" r:id="rId3" imgW="7392432" imgH="5544324">
            <p:pic>
              <p:nvPicPr>
                <p:cNvPr id="0" name="ArticulateFlashObject"/>
                <p:cNvPicPr preferRelativeResize="0">
                  <a:picLocks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524000" y="1238250"/>
                  <a:ext cx="7391400" cy="5543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240069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Wiring the Heads</a:t>
            </a:r>
          </a:p>
        </p:txBody>
      </p:sp>
      <p:sp>
        <p:nvSpPr>
          <p:cNvPr id="3" name="Content Placeholder 2"/>
          <p:cNvSpPr>
            <a:spLocks noGrp="1"/>
          </p:cNvSpPr>
          <p:nvPr>
            <p:ph idx="1"/>
          </p:nvPr>
        </p:nvSpPr>
        <p:spPr/>
        <p:txBody>
          <a:bodyPr/>
          <a:lstStyle/>
          <a:p>
            <a:r>
              <a:rPr lang="en-US" dirty="0"/>
              <a:t>Wiring the </a:t>
            </a:r>
            <a:r>
              <a:rPr lang="en-US" dirty="0" smtClean="0"/>
              <a:t>Heads</a:t>
            </a:r>
          </a:p>
          <a:p>
            <a:pPr lvl="1"/>
            <a:r>
              <a:rPr lang="en-US" dirty="0"/>
              <a:t>The wires of the signal head harness are connected to the terminal strip</a:t>
            </a:r>
          </a:p>
        </p:txBody>
      </p:sp>
      <p:pic>
        <p:nvPicPr>
          <p:cNvPr id="2253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1094"/>
          <a:stretch/>
        </p:blipFill>
        <p:spPr bwMode="auto">
          <a:xfrm>
            <a:off x="2708564" y="2971800"/>
            <a:ext cx="5496756" cy="362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39010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9250"/>
  <p:tag name="ARTICULATE_PROJECT_CHECK" val="0"/>
  <p:tag name="PRESENTATION_PLAYLIST_COUNT" val="0"/>
  <p:tag name="PRESENTATION_PRESENTER_SLIDE_LEVEL" val="0"/>
  <p:tag name="ART_ENCODE_TYPE" val="0"/>
  <p:tag name="ART_ENCODE_INDEX" val="1"/>
  <p:tag name="ARTICULATE_PROJECT_OPEN" val="1"/>
  <p:tag name="ARTICULATE_PRESENTER_VERSION" val="6"/>
  <p:tag name="PUBLISH_TITLE" val="05_Traffic_Signal_Construction"/>
  <p:tag name="ARTICULATE_PUBLISH_PATH" val="C:\01Projects\PennDOT\Specific Traffic Training\Traffic Signal Construction and Inspection\08 Web Based Training"/>
  <p:tag name="ARTICULATE_LOGO" val="2008PennDOTLogoColor.jpg"/>
  <p:tag name="ARTICULATE_PRESENTER" val="(None selected)"/>
  <p:tag name="ARTICULATE_PRESENTER_GUID" val="9869030842"/>
  <p:tag name="ARTICULATE_LMS" val="0"/>
  <p:tag name="ARTICULATE_TEMPLATE" val="PennDOT E-Learning Template"/>
  <p:tag name="ARTICULATE_TEMPLATE_GUID" val="21c0f96f-9600-4695-bcfb-2d2057abd3e7"/>
  <p:tag name="LMS_PUBLISH" val="No"/>
  <p:tag name="PRESENTER_PREVIEW_MODE" val="0"/>
  <p:tag name="PRESENTER_PREVIEW_START" val="1"/>
  <p:tag name="PLAYERLOGOHEIGHT" val="358"/>
  <p:tag name="PLAYERLOGOWIDTH" val="1397"/>
  <p:tag name="LAUNCHINNEWWINDOW" val="0"/>
  <p:tag name="LASTPUBLISHED" val="C:\01Projects\PennDOT\Specific Traffic Training\Traffic Signal Construction and Inspection\08 Web Based Training\05_Traffic_Signal_Construction\player.html"/>
</p:tagLst>
</file>

<file path=ppt/tags/tag10.xml><?xml version="1.0" encoding="utf-8"?>
<p:tagLst xmlns:a="http://schemas.openxmlformats.org/drawingml/2006/main" xmlns:r="http://schemas.openxmlformats.org/officeDocument/2006/relationships" xmlns:p="http://schemas.openxmlformats.org/presentationml/2006/main">
  <p:tag name="AUDIO_ID" val="326"/>
  <p:tag name="TIMELINE" val="1.1/6.8/11.8/16.5/23.2"/>
  <p:tag name="ELAPSEDTIME" val="29.4"/>
  <p:tag name="ANNOTATION_COUNT" val="0"/>
  <p:tag name="ARTICULATE_SLIDE_GUID" val="0e1c4684-69bf-40dd-99e6-027756967448"/>
  <p:tag name="ARTICULATE_SLIDE_PAUSE" val="0"/>
  <p:tag name="ARTICULATE_NAV_LEVEL" val="1"/>
  <p:tag name="ARTICULATE_PLAYLIST_ID" val="-1"/>
  <p:tag name="ARTICULATE_LOCK_SLIDE" val="0"/>
  <p:tag name="ARTICULATE_SLIDE_NAV" val="2"/>
</p:tagLst>
</file>

<file path=ppt/tags/tag100.xml><?xml version="1.0" encoding="utf-8"?>
<p:tagLst xmlns:a="http://schemas.openxmlformats.org/drawingml/2006/main" xmlns:r="http://schemas.openxmlformats.org/officeDocument/2006/relationships" xmlns:p="http://schemas.openxmlformats.org/presentationml/2006/main">
  <p:tag name="ARTICULATE_SLIDE_GUID" val="300e4802-259c-4276-9127-a68effce5b8a"/>
  <p:tag name="AUDIO_ID" val="372"/>
  <p:tag name="ELAPSEDTIME" val="19.0"/>
  <p:tag name="ANNOTATION_COUNT" val="0"/>
  <p:tag name="ARTICULATE_SLIDE_PAUSE" val="1"/>
  <p:tag name="ARTICULATE_NAV_LEVEL" val="2"/>
  <p:tag name="ARTICULATE_PLAYLIST_ID" val="-1"/>
  <p:tag name="ARTICULATE_LOCK_SLIDE" val="0"/>
  <p:tag name="ARTICULATE_SLIDE_NAV" val="47"/>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b4bf6b86-5a7f-4078-93a0-089343a1e1b3"/>
  <p:tag name="AUDIO_ID" val="373"/>
  <p:tag name="TIMELINE" val="11.7"/>
  <p:tag name="ELAPSEDTIME" val="19.8"/>
  <p:tag name="ANNOTATION_COUNT" val="0"/>
  <p:tag name="ARTICULATE_SLIDE_PAUSE" val="0"/>
  <p:tag name="ARTICULATE_NAV_LEVEL" val="2"/>
  <p:tag name="ARTICULATE_PLAYLIST_ID" val="-1"/>
  <p:tag name="ARTICULATE_LOCK_SLIDE" val="0"/>
  <p:tag name="ARTICULATE_SLIDE_NAV" val="48"/>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05054863-a9b2-4122-ac19-b610d3f4915e"/>
  <p:tag name="AUDIO_ID" val="374"/>
  <p:tag name="TIMELINE" val="1.4/6.3"/>
  <p:tag name="ELAPSEDTIME" val="14.1"/>
  <p:tag name="ANNOTATION_COUNT" val="0"/>
  <p:tag name="ARTICULATE_SLIDE_PAUSE" val="0"/>
  <p:tag name="ARTICULATE_NAV_LEVEL" val="2"/>
  <p:tag name="ARTICULATE_PLAYLIST_ID" val="-1"/>
  <p:tag name="ARTICULATE_LOCK_SLIDE" val="0"/>
  <p:tag name="ARTICULATE_SLIDE_NAV" val="49"/>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21bdcf94-eb09-4312-a4dc-cdb710b4e9c0"/>
  <p:tag name="AUDIO_ID" val="375"/>
  <p:tag name="TIMELINE" val="0.8/18.7/19.9"/>
  <p:tag name="ELAPSEDTIME" val="33.8"/>
  <p:tag name="ANNOTATION_COUNT" val="0"/>
  <p:tag name="ARTICULATE_SLIDE_PAUSE" val="0"/>
  <p:tag name="ARTICULATE_NAV_LEVEL" val="2"/>
  <p:tag name="ARTICULATE_PLAYLIST_ID" val="-1"/>
  <p:tag name="ARTICULATE_LOCK_SLIDE" val="0"/>
  <p:tag name="ARTICULATE_SLIDE_NAV" val="50"/>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9ad718e2-1fb2-4e3c-b681-cd5448b47598"/>
  <p:tag name="AUDIO_ID" val="377"/>
  <p:tag name="TIMELINE" val="1.9"/>
  <p:tag name="ELAPSEDTIME" val="19.1"/>
  <p:tag name="ANNOTATION_TYPE_1" val="2"/>
  <p:tag name="ANNOTATION_START_1" val="15.0"/>
  <p:tag name="ANNOTATION_END_1" val="15.0"/>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5.0"/>
  <p:tag name="ANNOTATION_TOP_2" val="289.0"/>
  <p:tag name="ANNOTATION_LEFT_2" val="185.9"/>
  <p:tag name="ANNOTATION_WIDTH_2" val="80.8"/>
  <p:tag name="ANNOTATION_HEIGHT_2" val="64.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PAUSE" val="0"/>
  <p:tag name="ARTICULATE_NAV_LEVEL" val="2"/>
  <p:tag name="ARTICULATE_PLAYLIST_ID" val="-1"/>
  <p:tag name="ARTICULATE_LOCK_SLIDE" val="0"/>
  <p:tag name="ARTICULATE_SLIDE_NAV" val="5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Am2KzQ0x_files\slide0001_image001.png"/>
</p:tagLst>
</file>

<file path=ppt/tags/tag107.xml><?xml version="1.0" encoding="utf-8"?>
<p:tagLst xmlns:a="http://schemas.openxmlformats.org/drawingml/2006/main" xmlns:r="http://schemas.openxmlformats.org/officeDocument/2006/relationships" xmlns:p="http://schemas.openxmlformats.org/presentationml/2006/main">
  <p:tag name="ARTICULATE_SLIDE_GUID" val="32aff0e7-db37-4293-9191-e80e9beb15f0"/>
  <p:tag name="AUDIO_ID" val="378"/>
  <p:tag name="ELAPSEDTIME" val="15.1"/>
  <p:tag name="ANNOTATION_COUNT" val="0"/>
  <p:tag name="ARTICULATE_SLIDE_PAUSE" val="0"/>
  <p:tag name="ARTICULATE_NAV_LEVEL" val="2"/>
  <p:tag name="ARTICULATE_PLAYLIST_ID" val="-1"/>
  <p:tag name="ARTICULATE_LOCK_SLIDE" val="0"/>
  <p:tag name="ARTICULATE_SLIDE_NAV" val="52"/>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b64f0e46-ff2a-4d2a-8b02-d94ddca895a0"/>
  <p:tag name="AUDIO_ID" val="379"/>
  <p:tag name="TIMELINE" val="0.8/5.0/9.5/15.1"/>
  <p:tag name="ELAPSEDTIME" val="23.0"/>
  <p:tag name="ANNOTATION_COUNT" val="0"/>
  <p:tag name="ARTICULATE_SLIDE_PAUSE" val="0"/>
  <p:tag name="ARTICULATE_NAV_LEVEL" val="2"/>
  <p:tag name="ARTICULATE_PLAYLIST_ID" val="-1"/>
  <p:tag name="ARTICULATE_LOCK_SLIDE" val="0"/>
  <p:tag name="ARTICULATE_SLIDE_NAV" val="53"/>
</p:tagLst>
</file>

<file path=ppt/tags/tag109.xml><?xml version="1.0" encoding="utf-8"?>
<p:tagLst xmlns:a="http://schemas.openxmlformats.org/drawingml/2006/main" xmlns:r="http://schemas.openxmlformats.org/officeDocument/2006/relationships" xmlns:p="http://schemas.openxmlformats.org/presentationml/2006/main">
  <p:tag name="ARTICULATE_SLIDE_GUID" val="19f06be2-de5b-468c-abfa-2f6fc54d2874"/>
  <p:tag name="AUDIO_ID" val="380"/>
  <p:tag name="TIMELINE" val="1.3/13.4/16.9"/>
  <p:tag name="ELAPSEDTIME" val="34.2"/>
  <p:tag name="ANNOTATION_COUNT" val="0"/>
  <p:tag name="ARTICULATE_SLIDE_PAUSE" val="0"/>
  <p:tag name="ARTICULATE_NAV_LEVEL" val="2"/>
  <p:tag name="ARTICULATE_PLAYLIST_ID" val="-1"/>
  <p:tag name="ARTICULATE_LOCK_SLIDE" val="0"/>
  <p:tag name="ARTICULATE_SLIDE_NAV" val="54"/>
</p:tagLst>
</file>

<file path=ppt/tags/tag11.xml><?xml version="1.0" encoding="utf-8"?>
<p:tagLst xmlns:a="http://schemas.openxmlformats.org/drawingml/2006/main" xmlns:r="http://schemas.openxmlformats.org/officeDocument/2006/relationships" xmlns:p="http://schemas.openxmlformats.org/presentationml/2006/main">
  <p:tag name="AUDIO_ID" val="473"/>
  <p:tag name="TIMELINE" val="0.7/9.1"/>
  <p:tag name="ELAPSEDTIME" val="24.3"/>
  <p:tag name="ANNOTATION_COUNT" val="0"/>
  <p:tag name="ARTICULATE_SLIDE_GUID" val="86ddb5bf-0d07-4776-9e31-464c2bd36c9c"/>
  <p:tag name="ARTICULATE_SLIDE_PAUSE" val="0"/>
  <p:tag name="ARTICULATE_NAV_LEVEL" val="2"/>
  <p:tag name="ARTICULATE_PLAYLIST_ID" val="-1"/>
  <p:tag name="ARTICULATE_LOCK_SLIDE" val="0"/>
  <p:tag name="ARTICULATE_SLIDE_NAV" val="3"/>
</p:tagLst>
</file>

<file path=ppt/tags/tag110.xml><?xml version="1.0" encoding="utf-8"?>
<p:tagLst xmlns:a="http://schemas.openxmlformats.org/drawingml/2006/main" xmlns:r="http://schemas.openxmlformats.org/officeDocument/2006/relationships" xmlns:p="http://schemas.openxmlformats.org/presentationml/2006/main">
  <p:tag name="ARTICULATE_SLIDE_GUID" val="bb3a447e-c9be-4d97-9656-fe6eacb83776"/>
  <p:tag name="AUDIO_ID" val="382"/>
  <p:tag name="TIMELINE" val="0.8/34.6"/>
  <p:tag name="ELAPSEDTIME" val="48.0"/>
  <p:tag name="ANNOTATION_COUNT" val="0"/>
  <p:tag name="ARTICULATE_SLIDE_PAUSE" val="0"/>
  <p:tag name="ARTICULATE_NAV_LEVEL" val="2"/>
  <p:tag name="ARTICULATE_PLAYLIST_ID" val="-1"/>
  <p:tag name="ARTICULATE_LOCK_SLIDE" val="0"/>
  <p:tag name="ARTICULATE_SLIDE_NAV" val="55"/>
</p:tagLst>
</file>

<file path=ppt/tags/tag111.xml><?xml version="1.0" encoding="utf-8"?>
<p:tagLst xmlns:a="http://schemas.openxmlformats.org/drawingml/2006/main" xmlns:r="http://schemas.openxmlformats.org/officeDocument/2006/relationships" xmlns:p="http://schemas.openxmlformats.org/presentationml/2006/main">
  <p:tag name="ARTICULATE_SLIDE_GUID" val="c2149fb0-114e-4c16-8be3-d94f0d6f788a"/>
  <p:tag name="AUDIO_ID" val="486"/>
  <p:tag name="TIMELINE" val="0.7/5.2"/>
  <p:tag name="ELAPSEDTIME" val="8.9"/>
  <p:tag name="ANNOTATION_COUNT" val="0"/>
  <p:tag name="ARTICULATE_SLIDE_PAUSE" val="0"/>
  <p:tag name="ARTICULATE_NAV_LEVEL" val="1"/>
  <p:tag name="ARTICULATE_PLAYLIST_ID" val="-1"/>
  <p:tag name="ARTICULATE_LOCK_SLIDE" val="0"/>
  <p:tag name="ARTICULATE_SLIDE_NAV" val="56"/>
</p:tagLst>
</file>

<file path=ppt/tags/tag112.xml><?xml version="1.0" encoding="utf-8"?>
<p:tagLst xmlns:a="http://schemas.openxmlformats.org/drawingml/2006/main" xmlns:r="http://schemas.openxmlformats.org/officeDocument/2006/relationships" xmlns:p="http://schemas.openxmlformats.org/presentationml/2006/main">
  <p:tag name="ARTICULATE_SLIDE_GUID" val="302bb3a9-ed0f-4387-bc74-89e850a6ad4e"/>
  <p:tag name="AUDIO_ID" val="384"/>
  <p:tag name="TIMELINE" val="11.6"/>
  <p:tag name="ELAPSEDTIME" val="28.2"/>
  <p:tag name="ANNOTATION_TYPE_1" val="2"/>
  <p:tag name="ANNOTATION_START_1" val="15.5"/>
  <p:tag name="ANNOTATION_END_1" val="15.5"/>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5.5"/>
  <p:tag name="ANNOTATION_END_2" val="23.0"/>
  <p:tag name="ANNOTATION_TOP_2" val="87.2"/>
  <p:tag name="ANNOTATION_LEFT_2" val="82.6"/>
  <p:tag name="ANNOTATION_WIDTH_2" val="200.5"/>
  <p:tag name="ANNOTATION_HEIGHT_2" val="30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0"/>
  <p:tag name="ANNOTATION_END_3" val="23.0"/>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0"/>
  <p:tag name="ANNOTATION_TOP_4" val="84.2"/>
  <p:tag name="ANNOTATION_LEFT_4" val="283.7"/>
  <p:tag name="ANNOTATION_WIDTH_4" val="236.4"/>
  <p:tag name="ANNOTATION_HEIGHT_4" val="305.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PAUSE" val="0"/>
  <p:tag name="ARTICULATE_NAV_LEVEL" val="2"/>
  <p:tag name="ARTICULATE_PLAYLIST_ID" val="-1"/>
  <p:tag name="ARTICULATE_LOCK_SLIDE" val="0"/>
  <p:tag name="ARTICULATE_SLIDE_NAV" val="57"/>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RTICULATE_SLIDE_GUID" val="3ab29b78-b09c-4dd6-8447-db22b86e6e6f"/>
  <p:tag name="AUDIO_ID" val="385"/>
  <p:tag name="TIMELINE" val="25.2"/>
  <p:tag name="ELAPSEDTIME" val="32.4"/>
  <p:tag name="ANNOTATION_COUNT" val="0"/>
  <p:tag name="ARTICULATE_SLIDE_PAUSE" val="0"/>
  <p:tag name="ARTICULATE_NAV_LEVEL" val="2"/>
  <p:tag name="ARTICULATE_PLAYLIST_ID" val="-1"/>
  <p:tag name="ARTICULATE_LOCK_SLIDE" val="0"/>
  <p:tag name="ARTICULATE_SLIDE_NAV" val="58"/>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4bc74c70-af8e-4398-9b6d-6925a16ea0ca"/>
  <p:tag name="AUDIO_ID" val="386"/>
  <p:tag name="TIMELINE" val="7.6"/>
  <p:tag name="ELAPSEDTIME" val="40.1"/>
  <p:tag name="ANNOTATION_COUNT" val="0"/>
  <p:tag name="ARTICULATE_SLIDE_PAUSE" val="0"/>
  <p:tag name="ARTICULATE_NAV_LEVEL" val="2"/>
  <p:tag name="ARTICULATE_PLAYLIST_ID" val="-1"/>
  <p:tag name="ARTICULATE_LOCK_SLIDE" val="0"/>
  <p:tag name="ARTICULATE_SLIDE_NAV" val="59"/>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8.xml><?xml version="1.0" encoding="utf-8"?>
<p:tagLst xmlns:a="http://schemas.openxmlformats.org/drawingml/2006/main" xmlns:r="http://schemas.openxmlformats.org/officeDocument/2006/relationships" xmlns:p="http://schemas.openxmlformats.org/presentationml/2006/main">
  <p:tag name="ARTICULATE_SLIDE_GUID" val="b4dc9a4c-f11d-480a-92f6-39bb8ee991a1"/>
  <p:tag name="AUDIO_ID" val="388"/>
  <p:tag name="TIMELINE" val="0.7/29.2/30.2"/>
  <p:tag name="ELAPSEDTIME" val="48.3"/>
  <p:tag name="ANNOTATION_COUNT" val="0"/>
  <p:tag name="ARTICULATE_SLIDE_PAUSE" val="0"/>
  <p:tag name="ARTICULATE_NAV_LEVEL" val="2"/>
  <p:tag name="ARTICULATE_PLAYLIST_ID" val="-1"/>
  <p:tag name="ARTICULATE_LOCK_SLIDE" val="0"/>
  <p:tag name="ARTICULATE_SLIDE_NAV" val="60"/>
</p:tagLst>
</file>

<file path=ppt/tags/tag119.xml><?xml version="1.0" encoding="utf-8"?>
<p:tagLst xmlns:a="http://schemas.openxmlformats.org/drawingml/2006/main" xmlns:r="http://schemas.openxmlformats.org/officeDocument/2006/relationships" xmlns:p="http://schemas.openxmlformats.org/presentationml/2006/main">
  <p:tag name="ARTICULATE_SLIDE_GUID" val="3e65cb87-df09-4a66-bbc0-1d77ce87c992"/>
  <p:tag name="AUDIO_ID" val="390"/>
  <p:tag name="TIMELINE" val="3.8/25.9/27.2"/>
  <p:tag name="ELAPSEDTIME" val="45.7"/>
  <p:tag name="ANNOTATION_COUNT" val="0"/>
  <p:tag name="ARTICULATE_SLIDE_PAUSE" val="0"/>
  <p:tag name="ARTICULATE_NAV_LEVEL" val="2"/>
  <p:tag name="ARTICULATE_PLAYLIST_ID" val="-1"/>
  <p:tag name="ARTICULATE_LOCK_SLIDE" val="0"/>
  <p:tag name="ARTICULATE_SLIDE_NAV" val="61"/>
</p:tagLst>
</file>

<file path=ppt/tags/tag12.xml><?xml version="1.0" encoding="utf-8"?>
<p:tagLst xmlns:a="http://schemas.openxmlformats.org/drawingml/2006/main" xmlns:r="http://schemas.openxmlformats.org/officeDocument/2006/relationships" xmlns:p="http://schemas.openxmlformats.org/presentationml/2006/main">
  <p:tag name="AUDIO_ID" val="474"/>
  <p:tag name="TIMELINE" val="0.9/5.7"/>
  <p:tag name="ELAPSEDTIME" val="16.0"/>
  <p:tag name="ANNOTATION_COUNT" val="0"/>
  <p:tag name="ARTICULATE_SLIDE_GUID" val="5eb70cd4-2669-41af-9c94-b8af40da5512"/>
  <p:tag name="ARTICULATE_SLIDE_PAUSE" val="0"/>
  <p:tag name="ARTICULATE_NAV_LEVEL" val="2"/>
  <p:tag name="ARTICULATE_PLAYLIST_ID" val="-1"/>
  <p:tag name="ARTICULATE_LOCK_SLIDE" val="0"/>
  <p:tag name="ARTICULATE_SLIDE_NAV" val="4"/>
</p:tagLst>
</file>

<file path=ppt/tags/tag120.xml><?xml version="1.0" encoding="utf-8"?>
<p:tagLst xmlns:a="http://schemas.openxmlformats.org/drawingml/2006/main" xmlns:r="http://schemas.openxmlformats.org/officeDocument/2006/relationships" xmlns:p="http://schemas.openxmlformats.org/presentationml/2006/main">
  <p:tag name="ARTICULATE_SLIDE_GUID" val="49a0b905-33b1-4860-85eb-d8a1fd2ad0dd"/>
  <p:tag name="AUDIO_ID" val="392"/>
  <p:tag name="TIMELINE" val="1.3/13.7/15.7"/>
  <p:tag name="ELAPSEDTIME" val="23.2"/>
  <p:tag name="ANNOTATION_COUNT" val="0"/>
  <p:tag name="ARTICULATE_SLIDE_PAUSE" val="0"/>
  <p:tag name="ARTICULATE_NAV_LEVEL" val="2"/>
  <p:tag name="ARTICULATE_PLAYLIST_ID" val="-1"/>
  <p:tag name="ARTICULATE_LOCK_SLIDE" val="0"/>
  <p:tag name="ARTICULATE_SLIDE_NAV" val="62"/>
</p:tagLst>
</file>

<file path=ppt/tags/tag121.xml><?xml version="1.0" encoding="utf-8"?>
<p:tagLst xmlns:a="http://schemas.openxmlformats.org/drawingml/2006/main" xmlns:r="http://schemas.openxmlformats.org/officeDocument/2006/relationships" xmlns:p="http://schemas.openxmlformats.org/presentationml/2006/main">
  <p:tag name="ARTICULATE_SLIDE_GUID" val="cb2cd3f8-72d4-4f25-ab70-407d6d958bee"/>
  <p:tag name="AUDIO_ID" val="394"/>
  <p:tag name="TIMELINE" val="0.8/22.5/23.6/32.2"/>
  <p:tag name="ELAPSEDTIME" val="38.1"/>
  <p:tag name="ANNOTATION_COUNT" val="0"/>
  <p:tag name="ARTICULATE_SLIDE_PAUSE" val="0"/>
  <p:tag name="ARTICULATE_NAV_LEVEL" val="2"/>
  <p:tag name="ARTICULATE_PLAYLIST_ID" val="-1"/>
  <p:tag name="ARTICULATE_LOCK_SLIDE" val="0"/>
  <p:tag name="ARTICULATE_SLIDE_NAV" val="63"/>
</p:tagLst>
</file>

<file path=ppt/tags/tag122.xml><?xml version="1.0" encoding="utf-8"?>
<p:tagLst xmlns:a="http://schemas.openxmlformats.org/drawingml/2006/main" xmlns:r="http://schemas.openxmlformats.org/officeDocument/2006/relationships" xmlns:p="http://schemas.openxmlformats.org/presentationml/2006/main">
  <p:tag name="ARTICULATE_SLIDE_GUID" val="7005a72e-ede6-4d59-b6eb-4bb5846c0fe0"/>
  <p:tag name="AUDIO_ID" val="395"/>
  <p:tag name="ELAPSEDTIME" val="11.7"/>
  <p:tag name="ANNOTATION_COUNT" val="0"/>
  <p:tag name="ARTICULATE_SLIDE_PAUSE" val="0"/>
  <p:tag name="ARTICULATE_NAV_LEVEL" val="2"/>
  <p:tag name="ARTICULATE_PLAYLIST_ID" val="-1"/>
  <p:tag name="ARTICULATE_LOCK_SLIDE" val="0"/>
  <p:tag name="ARTICULATE_SLIDE_NAV" val="64"/>
</p:tagLst>
</file>

<file path=ppt/tags/tag1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4.xml><?xml version="1.0" encoding="utf-8"?>
<p:tagLst xmlns:a="http://schemas.openxmlformats.org/drawingml/2006/main" xmlns:r="http://schemas.openxmlformats.org/officeDocument/2006/relationships" xmlns:p="http://schemas.openxmlformats.org/presentationml/2006/main">
  <p:tag name="ARTICULATE_SLIDE_GUID" val="4decc406-ad5d-4478-bf88-8190f6cf068d"/>
  <p:tag name="AUDIO_ID" val="397"/>
  <p:tag name="ELAPSEDTIME" val="38.5"/>
  <p:tag name="ANNOTATION_COUNT" val="0"/>
  <p:tag name="ARTICULATE_SLIDE_PAUSE" val="0"/>
  <p:tag name="ARTICULATE_NAV_LEVEL" val="2"/>
  <p:tag name="ARTICULATE_PLAYLIST_ID" val="-1"/>
  <p:tag name="ARTICULATE_LOCK_SLIDE" val="0"/>
  <p:tag name="ARTICULATE_SLIDE_NAV" val="65"/>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6.xml><?xml version="1.0" encoding="utf-8"?>
<p:tagLst xmlns:a="http://schemas.openxmlformats.org/drawingml/2006/main" xmlns:r="http://schemas.openxmlformats.org/officeDocument/2006/relationships" xmlns:p="http://schemas.openxmlformats.org/presentationml/2006/main">
  <p:tag name="ARTICULATE_SLIDE_GUID" val="7f781a50-518b-4761-8a73-201d4d8704e7"/>
  <p:tag name="AUDIO_ID" val="399"/>
  <p:tag name="ELAPSEDTIME" val="15.2"/>
  <p:tag name="ANNOTATION_COUNT" val="0"/>
  <p:tag name="ARTICULATE_SLIDE_PAUSE" val="0"/>
  <p:tag name="ARTICULATE_NAV_LEVEL" val="2"/>
  <p:tag name="ARTICULATE_PLAYLIST_ID" val="-1"/>
  <p:tag name="ARTICULATE_LOCK_SLIDE" val="0"/>
  <p:tag name="ARTICULATE_SLIDE_NAV" val="66"/>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8.xml><?xml version="1.0" encoding="utf-8"?>
<p:tagLst xmlns:a="http://schemas.openxmlformats.org/drawingml/2006/main" xmlns:r="http://schemas.openxmlformats.org/officeDocument/2006/relationships" xmlns:p="http://schemas.openxmlformats.org/presentationml/2006/main">
  <p:tag name="ARTICULATE_SLIDE_GUID" val="5ed7aa62-fd05-41d5-828c-e7c7c9c86bb9"/>
  <p:tag name="AUDIO_ID" val="400"/>
  <p:tag name="ELAPSEDTIME" val="9.3"/>
  <p:tag name="ANNOTATION_COUNT" val="0"/>
  <p:tag name="ARTICULATE_SLIDE_PAUSE" val="0"/>
  <p:tag name="ARTICULATE_NAV_LEVEL" val="2"/>
  <p:tag name="ARTICULATE_PLAYLIST_ID" val="-1"/>
  <p:tag name="ARTICULATE_LOCK_SLIDE" val="0"/>
  <p:tag name="ARTICULATE_SLIDE_NAV" val="67"/>
</p:tagLst>
</file>

<file path=ppt/tags/tag1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UDIO_ID" val="327"/>
  <p:tag name="ELAPSEDTIME" val="21.8"/>
  <p:tag name="ANNOTATION_COUNT" val="0"/>
  <p:tag name="ARTICULATE_SLIDE_GUID" val="ea580c71-bfbc-4f7f-b010-5be9200e6c96"/>
  <p:tag name="ARTICULATE_SLIDE_PAUSE" val="0"/>
  <p:tag name="ARTICULATE_NAV_LEVEL" val="1"/>
  <p:tag name="ARTICULATE_PLAYLIST_ID" val="-1"/>
  <p:tag name="ARTICULATE_LOCK_SLIDE" val="0"/>
  <p:tag name="ARTICULATE_SLIDE_NAV" val="5"/>
</p:tagLst>
</file>

<file path=ppt/tags/tag130.xml><?xml version="1.0" encoding="utf-8"?>
<p:tagLst xmlns:a="http://schemas.openxmlformats.org/drawingml/2006/main" xmlns:r="http://schemas.openxmlformats.org/officeDocument/2006/relationships" xmlns:p="http://schemas.openxmlformats.org/presentationml/2006/main">
  <p:tag name="ARTICULATE_SLIDE_GUID" val="a0a5e1af-2c12-4479-83a7-4fa2cb934ff6"/>
  <p:tag name="AUDIO_ID" val="401"/>
  <p:tag name="TIMELINE" val="0.9/7.9"/>
  <p:tag name="ELAPSEDTIME" val="15.9"/>
  <p:tag name="ANNOTATION_COUNT" val="0"/>
  <p:tag name="ARTICULATE_SLIDE_PAUSE" val="0"/>
  <p:tag name="ARTICULATE_NAV_LEVEL" val="2"/>
  <p:tag name="ARTICULATE_PLAYLIST_ID" val="-1"/>
  <p:tag name="ARTICULATE_LOCK_SLIDE" val="0"/>
  <p:tag name="ARTICULATE_SLIDE_NAV" val="68"/>
</p:tagLst>
</file>

<file path=ppt/tags/tag131.xml><?xml version="1.0" encoding="utf-8"?>
<p:tagLst xmlns:a="http://schemas.openxmlformats.org/drawingml/2006/main" xmlns:r="http://schemas.openxmlformats.org/officeDocument/2006/relationships" xmlns:p="http://schemas.openxmlformats.org/presentationml/2006/main">
  <p:tag name="ARTICULATE_SLIDE_GUID" val="244168d0-7d44-46c4-bd3e-ab9df82ef106"/>
  <p:tag name="AUDIO_ID" val="402"/>
  <p:tag name="ELAPSEDTIME" val="20.7"/>
  <p:tag name="ANNOTATION_COUNT" val="0"/>
  <p:tag name="ARTICULATE_SLIDE_PAUSE" val="0"/>
  <p:tag name="ARTICULATE_NAV_LEVEL" val="2"/>
  <p:tag name="ARTICULATE_PLAYLIST_ID" val="-1"/>
  <p:tag name="ARTICULATE_LOCK_SLIDE" val="0"/>
  <p:tag name="ARTICULATE_SLIDE_NAV" val="69"/>
</p:tagLst>
</file>

<file path=ppt/tags/tag1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3.xml><?xml version="1.0" encoding="utf-8"?>
<p:tagLst xmlns:a="http://schemas.openxmlformats.org/drawingml/2006/main" xmlns:r="http://schemas.openxmlformats.org/officeDocument/2006/relationships" xmlns:p="http://schemas.openxmlformats.org/presentationml/2006/main">
  <p:tag name="ARTICULATE_SLIDE_GUID" val="0f156fe5-2d43-4d82-bc6d-f3545e28187e"/>
  <p:tag name="AUDIO_ID" val="403"/>
  <p:tag name="ELAPSEDTIME" val="20.3"/>
  <p:tag name="ANNOTATION_COUNT" val="0"/>
  <p:tag name="ARTICULATE_SLIDE_PAUSE" val="0"/>
  <p:tag name="ARTICULATE_NAV_LEVEL" val="2"/>
  <p:tag name="ARTICULATE_PLAYLIST_ID" val="-1"/>
  <p:tag name="ARTICULATE_LOCK_SLIDE" val="0"/>
  <p:tag name="ARTICULATE_SLIDE_NAV" val="70"/>
</p:tagLst>
</file>

<file path=ppt/tags/tag1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5.xml><?xml version="1.0" encoding="utf-8"?>
<p:tagLst xmlns:a="http://schemas.openxmlformats.org/drawingml/2006/main" xmlns:r="http://schemas.openxmlformats.org/officeDocument/2006/relationships" xmlns:p="http://schemas.openxmlformats.org/presentationml/2006/main">
  <p:tag name="ARTICULATE_SLIDE_GUID" val="fd728a8d-931f-43e7-86a5-c618bcad05c6"/>
  <p:tag name="AUDIO_ID" val="335"/>
  <p:tag name="TIMELINE" val="22.1"/>
  <p:tag name="ELAPSEDTIME" val="35.8"/>
  <p:tag name="ANNOTATION_COUNT" val="0"/>
  <p:tag name="ARTICULATE_SLIDE_PAUSE" val="0"/>
  <p:tag name="ARTICULATE_NAV_LEVEL" val="1"/>
  <p:tag name="ARTICULATE_PLAYLIST_ID" val="-1"/>
  <p:tag name="ARTICULATE_LOCK_SLIDE" val="0"/>
  <p:tag name="ARTICULATE_SLIDE_NAV" val="71"/>
</p:tagLst>
</file>

<file path=ppt/tags/tag1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fwRQkqaf_files\slide0001_image001.emz"/>
</p:tagLst>
</file>

<file path=ppt/tags/tag137.xml><?xml version="1.0" encoding="utf-8"?>
<p:tagLst xmlns:a="http://schemas.openxmlformats.org/drawingml/2006/main" xmlns:r="http://schemas.openxmlformats.org/officeDocument/2006/relationships" xmlns:p="http://schemas.openxmlformats.org/presentationml/2006/main">
  <p:tag name="ARTICULATE_SLIDE_GUID" val="a8f56e2d-ffb9-4f72-b2bb-04e6e6f07ce4"/>
  <p:tag name="AUDIO_ID" val="404"/>
  <p:tag name="ELAPSEDTIME" val="34.8"/>
  <p:tag name="ANNOTATION_COUNT" val="0"/>
  <p:tag name="ARTICULATE_SLIDE_PAUSE" val="0"/>
  <p:tag name="ARTICULATE_NAV_LEVEL" val="1"/>
  <p:tag name="ARTICULATE_PLAYLIST_ID" val="-1"/>
  <p:tag name="ARTICULATE_LOCK_SLIDE" val="0"/>
  <p:tag name="ARTICULATE_SLIDE_NAV" val="72"/>
</p:tagLst>
</file>

<file path=ppt/tags/tag1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9.xml><?xml version="1.0" encoding="utf-8"?>
<p:tagLst xmlns:a="http://schemas.openxmlformats.org/drawingml/2006/main" xmlns:r="http://schemas.openxmlformats.org/officeDocument/2006/relationships" xmlns:p="http://schemas.openxmlformats.org/presentationml/2006/main">
  <p:tag name="ARTICULATE_SLIDE_GUID" val="3b0b68e3-2fce-41e6-8dc8-6d50e7c8bc55"/>
  <p:tag name="AUDIO_ID" val="405"/>
  <p:tag name="TIMELINE" val="36.8"/>
  <p:tag name="ELAPSEDTIME" val="51.1"/>
  <p:tag name="ANNOTATION_COUNT" val="0"/>
  <p:tag name="ARTICULATE_SLIDE_PAUSE" val="0"/>
  <p:tag name="ARTICULATE_NAV_LEVEL" val="2"/>
  <p:tag name="ARTICULATE_PLAYLIST_ID" val="-1"/>
  <p:tag name="ARTICULATE_LOCK_SLIDE" val="0"/>
  <p:tag name="ARTICULATE_SLIDE_NAV" val="73"/>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xZfzsZgA_files\slide0001_image001.emz"/>
</p:tagLst>
</file>

<file path=ppt/tags/tag141.xml><?xml version="1.0" encoding="utf-8"?>
<p:tagLst xmlns:a="http://schemas.openxmlformats.org/drawingml/2006/main" xmlns:r="http://schemas.openxmlformats.org/officeDocument/2006/relationships" xmlns:p="http://schemas.openxmlformats.org/presentationml/2006/main">
  <p:tag name="ARTICULATE_SLIDE_GUID" val="f3ab8a5d-e3b0-429e-b8b8-1af4e6ef014e"/>
  <p:tag name="AUDIO_ID" val="409"/>
  <p:tag name="TIMELINE" val="0.6"/>
  <p:tag name="ELAPSEDTIME" val="20.7"/>
  <p:tag name="ANNOTATION_COUNT" val="0"/>
  <p:tag name="ARTICULATE_SLIDE_PAUSE" val="0"/>
  <p:tag name="ARTICULATE_NAV_LEVEL" val="2"/>
  <p:tag name="ARTICULATE_PLAYLIST_ID" val="-1"/>
  <p:tag name="ARTICULATE_LOCK_SLIDE" val="0"/>
  <p:tag name="ARTICULATE_SLIDE_NAV" val="74"/>
</p:tagLst>
</file>

<file path=ppt/tags/tag142.xml><?xml version="1.0" encoding="utf-8"?>
<p:tagLst xmlns:a="http://schemas.openxmlformats.org/drawingml/2006/main" xmlns:r="http://schemas.openxmlformats.org/officeDocument/2006/relationships" xmlns:p="http://schemas.openxmlformats.org/presentationml/2006/main">
  <p:tag name="ARTICULATE_SLIDE_GUID" val="cdaf9ad8-1aea-4991-9981-e8ac3c74ef09"/>
  <p:tag name="AUDIO_ID" val="410"/>
  <p:tag name="TIMELINE" val="0.5/1.4"/>
  <p:tag name="ELAPSEDTIME" val="16.8"/>
  <p:tag name="ANNOTATION_COUNT" val="0"/>
  <p:tag name="ARTICULATE_SLIDE_PAUSE" val="0"/>
  <p:tag name="ARTICULATE_NAV_LEVEL" val="2"/>
  <p:tag name="ARTICULATE_PLAYLIST_ID" val="-1"/>
  <p:tag name="ARTICULATE_LOCK_SLIDE" val="0"/>
  <p:tag name="ARTICULATE_SLIDE_NAV" val="75"/>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4.xml><?xml version="1.0" encoding="utf-8"?>
<p:tagLst xmlns:a="http://schemas.openxmlformats.org/drawingml/2006/main" xmlns:r="http://schemas.openxmlformats.org/officeDocument/2006/relationships" xmlns:p="http://schemas.openxmlformats.org/presentationml/2006/main">
  <p:tag name="ARTICULATE_SLIDE_GUID" val="6e9938a2-1ea7-443a-8e5f-f19b1650efba"/>
  <p:tag name="AUDIO_ID" val="411"/>
  <p:tag name="TIMELINE" val="4.6"/>
  <p:tag name="ELAPSEDTIME" val="23.1"/>
  <p:tag name="ANNOTATION_COUNT" val="0"/>
  <p:tag name="ARTICULATE_SLIDE_PAUSE" val="0"/>
  <p:tag name="ARTICULATE_NAV_LEVEL" val="2"/>
  <p:tag name="ARTICULATE_PLAYLIST_ID" val="-1"/>
  <p:tag name="ARTICULATE_LOCK_SLIDE" val="0"/>
  <p:tag name="ARTICULATE_SLIDE_NAV" val="76"/>
</p:tagLst>
</file>

<file path=ppt/tags/tag1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6.xml><?xml version="1.0" encoding="utf-8"?>
<p:tagLst xmlns:a="http://schemas.openxmlformats.org/drawingml/2006/main" xmlns:r="http://schemas.openxmlformats.org/officeDocument/2006/relationships" xmlns:p="http://schemas.openxmlformats.org/presentationml/2006/main">
  <p:tag name="ARTICULATE_SLIDE_GUID" val="671271ff-5afc-40e3-86b8-e71e6a50c938"/>
  <p:tag name="AUDIO_ID" val="336"/>
  <p:tag name="TIMELINE" val="12.6"/>
  <p:tag name="ELAPSEDTIME" val="23.5"/>
  <p:tag name="ANNOTATION_COUNT" val="0"/>
  <p:tag name="ARTICULATE_SLIDE_PAUSE" val="0"/>
  <p:tag name="ARTICULATE_NAV_LEVEL" val="2"/>
  <p:tag name="ARTICULATE_PLAYLIST_ID" val="-1"/>
  <p:tag name="ARTICULATE_LOCK_SLIDE" val="0"/>
  <p:tag name="ARTICULATE_SLIDE_NAV" val="77"/>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9.xml><?xml version="1.0" encoding="utf-8"?>
<p:tagLst xmlns:a="http://schemas.openxmlformats.org/drawingml/2006/main" xmlns:r="http://schemas.openxmlformats.org/officeDocument/2006/relationships" xmlns:p="http://schemas.openxmlformats.org/presentationml/2006/main">
  <p:tag name="ARTICULATE_SLIDE_GUID" val="0d438556-982a-44ea-97a1-cd14aa1b007b"/>
  <p:tag name="AUDIO_ID" val="413"/>
  <p:tag name="TIMELINE" val="0.9/9.1/11.7/19.4"/>
  <p:tag name="ELAPSEDTIME" val="27.6"/>
  <p:tag name="ANNOTATION_COUNT" val="0"/>
  <p:tag name="ARTICULATE_SLIDE_PAUSE" val="0"/>
  <p:tag name="ARTICULATE_NAV_LEVEL" val="2"/>
  <p:tag name="ARTICULATE_PLAYLIST_ID" val="-1"/>
  <p:tag name="ARTICULATE_LOCK_SLIDE" val="0"/>
  <p:tag name="ARTICULATE_SLIDE_NAV" val="78"/>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0.xml><?xml version="1.0" encoding="utf-8"?>
<p:tagLst xmlns:a="http://schemas.openxmlformats.org/drawingml/2006/main" xmlns:r="http://schemas.openxmlformats.org/officeDocument/2006/relationships" xmlns:p="http://schemas.openxmlformats.org/presentationml/2006/main">
  <p:tag name="ARTICULATE_SLIDE_GUID" val="4337a045-1c72-40b9-8178-fd409c6363f7"/>
  <p:tag name="AUDIO_ID" val="412"/>
  <p:tag name="TIMELINE" val="17.6"/>
  <p:tag name="ELAPSEDTIME" val="28.1"/>
  <p:tag name="ANNOTATION_COUNT" val="0"/>
  <p:tag name="ARTICULATE_SLIDE_PAUSE" val="0"/>
  <p:tag name="ARTICULATE_NAV_LEVEL" val="1"/>
  <p:tag name="ARTICULATE_PLAYLIST_ID" val="-1"/>
  <p:tag name="ARTICULATE_LOCK_SLIDE" val="0"/>
  <p:tag name="ARTICULATE_SLIDE_NAV" val="79"/>
</p:tagLst>
</file>

<file path=ppt/tags/tag1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2.xml><?xml version="1.0" encoding="utf-8"?>
<p:tagLst xmlns:a="http://schemas.openxmlformats.org/drawingml/2006/main" xmlns:r="http://schemas.openxmlformats.org/officeDocument/2006/relationships" xmlns:p="http://schemas.openxmlformats.org/presentationml/2006/main">
  <p:tag name="ARTICULATE_SLIDE_GUID" val="17b4eb7a-c636-4232-811d-38e9c3e1818c"/>
  <p:tag name="AUDIO_ID" val="414"/>
  <p:tag name="TIMELINE" val="0.6"/>
  <p:tag name="ELAPSEDTIME" val="10.1"/>
  <p:tag name="ANNOTATION_COUNT" val="0"/>
  <p:tag name="ARTICULATE_SLIDE_PAUSE" val="0"/>
  <p:tag name="ARTICULATE_NAV_LEVEL" val="2"/>
  <p:tag name="ARTICULATE_PLAYLIST_ID" val="-1"/>
  <p:tag name="ARTICULATE_LOCK_SLIDE" val="0"/>
  <p:tag name="ARTICULATE_SLIDE_NAV" val="80"/>
</p:tagLst>
</file>

<file path=ppt/tags/tag153.xml><?xml version="1.0" encoding="utf-8"?>
<p:tagLst xmlns:a="http://schemas.openxmlformats.org/drawingml/2006/main" xmlns:r="http://schemas.openxmlformats.org/officeDocument/2006/relationships" xmlns:p="http://schemas.openxmlformats.org/presentationml/2006/main">
  <p:tag name="ARTICULATE_SLIDE_GUID" val="6171ec49-ebdb-4434-8fe4-3de7d73523d4"/>
  <p:tag name="AUDIO_ID" val="415"/>
  <p:tag name="TIMELINE" val="0.7"/>
  <p:tag name="ELAPSEDTIME" val="10.4"/>
  <p:tag name="ANNOTATION_COUNT" val="0"/>
  <p:tag name="ARTICULATE_SLIDE_PAUSE" val="0"/>
  <p:tag name="ARTICULATE_NAV_LEVEL" val="2"/>
  <p:tag name="ARTICULATE_PLAYLIST_ID" val="-1"/>
  <p:tag name="ARTICULATE_LOCK_SLIDE" val="0"/>
  <p:tag name="ARTICULATE_SLIDE_NAV" val="81"/>
</p:tagLst>
</file>

<file path=ppt/tags/tag154.xml><?xml version="1.0" encoding="utf-8"?>
<p:tagLst xmlns:a="http://schemas.openxmlformats.org/drawingml/2006/main" xmlns:r="http://schemas.openxmlformats.org/officeDocument/2006/relationships" xmlns:p="http://schemas.openxmlformats.org/presentationml/2006/main">
  <p:tag name="ARTICULATE_SLIDE_GUID" val="5f91b2b0-e71b-4ec3-8e00-f0e76965e31f"/>
  <p:tag name="AUDIO_ID" val="416"/>
  <p:tag name="TIMELINE" val="0.5"/>
  <p:tag name="ELAPSEDTIME" val="26.1"/>
  <p:tag name="ANNOTATION_COUNT" val="0"/>
  <p:tag name="ARTICULATE_SLIDE_PAUSE" val="0"/>
  <p:tag name="ARTICULATE_NAV_LEVEL" val="2"/>
  <p:tag name="ARTICULATE_PLAYLIST_ID" val="-1"/>
  <p:tag name="ARTICULATE_LOCK_SLIDE" val="0"/>
  <p:tag name="ARTICULATE_SLIDE_NAV" val="82"/>
</p:tagLst>
</file>

<file path=ppt/tags/tag155.xml><?xml version="1.0" encoding="utf-8"?>
<p:tagLst xmlns:a="http://schemas.openxmlformats.org/drawingml/2006/main" xmlns:r="http://schemas.openxmlformats.org/officeDocument/2006/relationships" xmlns:p="http://schemas.openxmlformats.org/presentationml/2006/main">
  <p:tag name="ARTICULATE_SLIDE_GUID" val="8fe3467c-ac6f-4e04-a846-a46936a392f3"/>
  <p:tag name="AUDIO_ID" val="417"/>
  <p:tag name="TIMELINE" val="0.8"/>
  <p:tag name="ELAPSEDTIME" val="17.4"/>
  <p:tag name="ANNOTATION_COUNT" val="0"/>
  <p:tag name="ARTICULATE_SLIDE_PAUSE" val="0"/>
  <p:tag name="ARTICULATE_NAV_LEVEL" val="2"/>
  <p:tag name="ARTICULATE_PLAYLIST_ID" val="-1"/>
  <p:tag name="ARTICULATE_LOCK_SLIDE" val="0"/>
  <p:tag name="ARTICULATE_SLIDE_NAV" val="83"/>
</p:tagLst>
</file>

<file path=ppt/tags/tag156.xml><?xml version="1.0" encoding="utf-8"?>
<p:tagLst xmlns:a="http://schemas.openxmlformats.org/drawingml/2006/main" xmlns:r="http://schemas.openxmlformats.org/officeDocument/2006/relationships" xmlns:p="http://schemas.openxmlformats.org/presentationml/2006/main">
  <p:tag name="ARTICULATE_SLIDE_GUID" val="1bbb8257-2bea-4d86-943a-3fc8f5448da9"/>
  <p:tag name="AUDIO_ID" val="418"/>
  <p:tag name="TIMELINE" val="0.4/1.1"/>
  <p:tag name="ELAPSEDTIME" val="15.5"/>
  <p:tag name="ANNOTATION_COUNT" val="0"/>
  <p:tag name="ARTICULATE_SLIDE_PAUSE" val="0"/>
  <p:tag name="ARTICULATE_NAV_LEVEL" val="2"/>
  <p:tag name="ARTICULATE_PLAYLIST_ID" val="-1"/>
  <p:tag name="ARTICULATE_LOCK_SLIDE" val="0"/>
  <p:tag name="ARTICULATE_SLIDE_NAV" val="84"/>
</p:tagLst>
</file>

<file path=ppt/tags/tag1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gbJD9Nmn_files\slide0001_image001.emz"/>
</p:tagLst>
</file>

<file path=ppt/tags/tag158.xml><?xml version="1.0" encoding="utf-8"?>
<p:tagLst xmlns:a="http://schemas.openxmlformats.org/drawingml/2006/main" xmlns:r="http://schemas.openxmlformats.org/officeDocument/2006/relationships" xmlns:p="http://schemas.openxmlformats.org/presentationml/2006/main">
  <p:tag name="ARTICULATE_SLIDE_GUID" val="d8b66ff8-4f27-43ab-9ed1-169fe68e5621"/>
  <p:tag name="AUDIO_ID" val="419"/>
  <p:tag name="TIMELINE" val="0.9"/>
  <p:tag name="ELAPSEDTIME" val="14.5"/>
  <p:tag name="ANNOTATION_COUNT" val="0"/>
  <p:tag name="ARTICULATE_SLIDE_PAUSE" val="0"/>
  <p:tag name="ARTICULATE_NAV_LEVEL" val="2"/>
  <p:tag name="ARTICULATE_PLAYLIST_ID" val="-1"/>
  <p:tag name="ARTICULATE_LOCK_SLIDE" val="0"/>
  <p:tag name="ARTICULATE_SLIDE_NAV" val="85"/>
</p:tagLst>
</file>

<file path=ppt/tags/tag159.xml><?xml version="1.0" encoding="utf-8"?>
<p:tagLst xmlns:a="http://schemas.openxmlformats.org/drawingml/2006/main" xmlns:r="http://schemas.openxmlformats.org/officeDocument/2006/relationships" xmlns:p="http://schemas.openxmlformats.org/presentationml/2006/main">
  <p:tag name="ARTICULATE_SLIDE_GUID" val="a5a04da5-7bfd-4048-a3e3-b949cfa59611"/>
  <p:tag name="AUDIO_ID" val="420"/>
  <p:tag name="TIMELINE" val="0.6"/>
  <p:tag name="ELAPSEDTIME" val="15.3"/>
  <p:tag name="ANNOTATION_COUNT" val="0"/>
  <p:tag name="ARTICULATE_SLIDE_PAUSE" val="0"/>
  <p:tag name="ARTICULATE_NAV_LEVEL" val="2"/>
  <p:tag name="ARTICULATE_PLAYLIST_ID" val="-1"/>
  <p:tag name="ARTICULATE_LOCK_SLIDE" val="0"/>
  <p:tag name="ARTICULATE_SLIDE_NAV" val="86"/>
</p:tagLst>
</file>

<file path=ppt/tags/tag16.xml><?xml version="1.0" encoding="utf-8"?>
<p:tagLst xmlns:a="http://schemas.openxmlformats.org/drawingml/2006/main" xmlns:r="http://schemas.openxmlformats.org/officeDocument/2006/relationships" xmlns:p="http://schemas.openxmlformats.org/presentationml/2006/main">
  <p:tag name="AUDIO_ID" val="328"/>
  <p:tag name="TIMELINE" val="0.6"/>
  <p:tag name="ELAPSEDTIME" val="17.8"/>
  <p:tag name="ANNOTATION_COUNT" val="0"/>
  <p:tag name="ARTICULATE_SLIDE_GUID" val="263d5504-385b-4866-a8a6-369a38eac6f7"/>
  <p:tag name="ARTICULATE_SLIDE_PAUSE" val="0"/>
  <p:tag name="ARTICULATE_NAV_LEVEL" val="1"/>
  <p:tag name="ARTICULATE_PLAYLIST_ID" val="-1"/>
  <p:tag name="ARTICULATE_LOCK_SLIDE" val="0"/>
  <p:tag name="ARTICULATE_SLIDE_NAV" val="6"/>
</p:tagLst>
</file>

<file path=ppt/tags/tag160.xml><?xml version="1.0" encoding="utf-8"?>
<p:tagLst xmlns:a="http://schemas.openxmlformats.org/drawingml/2006/main" xmlns:r="http://schemas.openxmlformats.org/officeDocument/2006/relationships" xmlns:p="http://schemas.openxmlformats.org/presentationml/2006/main">
  <p:tag name="ARTICULATE_SLIDE_GUID" val="efcef8ce-d3d6-46ef-acb2-e706163ff0de"/>
  <p:tag name="AUDIO_ID" val="421"/>
  <p:tag name="TIMELINE" val="7.4"/>
  <p:tag name="ELAPSEDTIME" val="23.5"/>
  <p:tag name="ANNOTATION_TYPE_1" val="0"/>
  <p:tag name="ANNOTATION_START_1" val="16.7"/>
  <p:tag name="ANNOTATION_END_1" val="18.1"/>
  <p:tag name="ANNOTATION_TOP_1" val="170.3"/>
  <p:tag name="ANNOTATION_LEFT_1" val="306.8"/>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1"/>
  <p:tag name="ANNOTATION_END_2" val="20.4"/>
  <p:tag name="ANNOTATION_TOP_2" val="269.6"/>
  <p:tag name="ANNOTATION_LEFT_2" val="315.3"/>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4"/>
  <p:tag name="ANNOTATION_TOP_3" val="188.4"/>
  <p:tag name="ANNOTATION_LEFT_3" val="204.2"/>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PAUSE" val="0"/>
  <p:tag name="ARTICULATE_NAV_LEVEL" val="1"/>
  <p:tag name="ARTICULATE_PLAYLIST_ID" val="-1"/>
  <p:tag name="ARTICULATE_LOCK_SLIDE" val="0"/>
  <p:tag name="ARTICULATE_SLIDE_NAV" val="87"/>
</p:tagLst>
</file>

<file path=ppt/tags/tag16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2.xml><?xml version="1.0" encoding="utf-8"?>
<p:tagLst xmlns:a="http://schemas.openxmlformats.org/drawingml/2006/main" xmlns:r="http://schemas.openxmlformats.org/officeDocument/2006/relationships" xmlns:p="http://schemas.openxmlformats.org/presentationml/2006/main">
  <p:tag name="ARTICULATE_SLIDE_GUID" val="a323bba0-3cef-4dee-8ada-10dfe876a3b4"/>
  <p:tag name="AUDIO_ID" val="422"/>
  <p:tag name="TIMELINE" val="8.0"/>
  <p:tag name="ELAPSEDTIME" val="19.5"/>
  <p:tag name="ANNOTATION_COUNT" val="0"/>
  <p:tag name="ARTICULATE_SLIDE_PAUSE" val="0"/>
  <p:tag name="ARTICULATE_NAV_LEVEL" val="2"/>
  <p:tag name="ARTICULATE_PLAYLIST_ID" val="-1"/>
  <p:tag name="ARTICULATE_LOCK_SLIDE" val="0"/>
  <p:tag name="ARTICULATE_SLIDE_NAV" val="88"/>
</p:tagLst>
</file>

<file path=ppt/tags/tag16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4.xml><?xml version="1.0" encoding="utf-8"?>
<p:tagLst xmlns:a="http://schemas.openxmlformats.org/drawingml/2006/main" xmlns:r="http://schemas.openxmlformats.org/officeDocument/2006/relationships" xmlns:p="http://schemas.openxmlformats.org/presentationml/2006/main">
  <p:tag name="ARTICULATE_SLIDE_GUID" val="4d3bb708-2c42-43a5-8a7a-fee20a08b8ed"/>
  <p:tag name="AUDIO_ID" val="337"/>
  <p:tag name="TIMELINE" val="5.3/6.8/9.1/10.7/12.4"/>
  <p:tag name="ELAPSEDTIME" val="15.8"/>
  <p:tag name="ANNOTATION_COUNT" val="0"/>
  <p:tag name="ARTICULATE_SLIDE_PAUSE" val="0"/>
  <p:tag name="ARTICULATE_NAV_LEVEL" val="2"/>
  <p:tag name="ARTICULATE_PLAYLIST_ID" val="-1"/>
  <p:tag name="ARTICULATE_LOCK_SLIDE" val="0"/>
  <p:tag name="ARTICULATE_SLIDE_NAV" val="89"/>
</p:tagLst>
</file>

<file path=ppt/tags/tag165.xml><?xml version="1.0" encoding="utf-8"?>
<p:tagLst xmlns:a="http://schemas.openxmlformats.org/drawingml/2006/main" xmlns:r="http://schemas.openxmlformats.org/officeDocument/2006/relationships" xmlns:p="http://schemas.openxmlformats.org/presentationml/2006/main">
  <p:tag name="ARTICULATE_SLIDE_GUID" val="1d600c22-693f-4e36-b529-44540ea1b424"/>
  <p:tag name="AUDIO_ID" val="423"/>
  <p:tag name="TIMELINE" val="7.1"/>
  <p:tag name="ELAPSEDTIME" val="19.7"/>
  <p:tag name="ANNOTATION_COUNT" val="0"/>
  <p:tag name="ARTICULATE_SLIDE_PAUSE" val="0"/>
  <p:tag name="ARTICULATE_NAV_LEVEL" val="2"/>
  <p:tag name="ARTICULATE_PLAYLIST_ID" val="-1"/>
  <p:tag name="ARTICULATE_LOCK_SLIDE" val="0"/>
  <p:tag name="ARTICULATE_SLIDE_NAV" val="90"/>
</p:tagLst>
</file>

<file path=ppt/tags/tag1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isOH1UCD_files\slide0001_image001.emz"/>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8.xml><?xml version="1.0" encoding="utf-8"?>
<p:tagLst xmlns:a="http://schemas.openxmlformats.org/drawingml/2006/main" xmlns:r="http://schemas.openxmlformats.org/officeDocument/2006/relationships" xmlns:p="http://schemas.openxmlformats.org/presentationml/2006/main">
  <p:tag name="ARTICULATE_SLIDE_GUID" val="150b63a3-a84b-4b7c-b292-f9cbf149dd97"/>
  <p:tag name="AUDIO_ID" val="424"/>
  <p:tag name="TIMELINE" val="0.7"/>
  <p:tag name="ELAPSEDTIME" val="8.9"/>
  <p:tag name="ANNOTATION_COUNT" val="0"/>
  <p:tag name="ARTICULATE_SLIDE_PAUSE" val="0"/>
  <p:tag name="ARTICULATE_NAV_LEVEL" val="2"/>
  <p:tag name="ARTICULATE_PLAYLIST_ID" val="-1"/>
  <p:tag name="ARTICULATE_LOCK_SLIDE" val="0"/>
  <p:tag name="ARTICULATE_SLIDE_NAV" val="91"/>
</p:tagLst>
</file>

<file path=ppt/tags/tag169.xml><?xml version="1.0" encoding="utf-8"?>
<p:tagLst xmlns:a="http://schemas.openxmlformats.org/drawingml/2006/main" xmlns:r="http://schemas.openxmlformats.org/officeDocument/2006/relationships" xmlns:p="http://schemas.openxmlformats.org/presentationml/2006/main">
  <p:tag name="ARTICULATE_SLIDE_GUID" val="0846b6fc-ed80-4ae2-ae43-85f0827bcc44"/>
  <p:tag name="AUDIO_ID" val="425"/>
  <p:tag name="TIMELINE" val="0.8"/>
  <p:tag name="ELAPSEDTIME" val="7.7"/>
  <p:tag name="ANNOTATION_COUNT" val="0"/>
  <p:tag name="ARTICULATE_SLIDE_PAUSE" val="0"/>
  <p:tag name="ARTICULATE_NAV_LEVEL" val="2"/>
  <p:tag name="ARTICULATE_PLAYLIST_ID" val="-1"/>
  <p:tag name="ARTICULATE_LOCK_SLIDE" val="0"/>
  <p:tag name="ARTICULATE_SLIDE_NAV" val="92"/>
</p:tagLst>
</file>

<file path=ppt/tags/tag17.xml><?xml version="1.0" encoding="utf-8"?>
<p:tagLst xmlns:a="http://schemas.openxmlformats.org/drawingml/2006/main" xmlns:r="http://schemas.openxmlformats.org/officeDocument/2006/relationships" xmlns:p="http://schemas.openxmlformats.org/presentationml/2006/main">
  <p:tag name="AUDIO_ID" val="475"/>
  <p:tag name="TIMELINE" val="0.6/21.1"/>
  <p:tag name="ELAPSEDTIME" val="37.3"/>
  <p:tag name="ANNOTATION_COUNT" val="0"/>
  <p:tag name="ARTICULATE_SLIDE_GUID" val="92ba78bc-2ed6-4b9f-826f-bf98c2224423"/>
  <p:tag name="ARTICULATE_SLIDE_PAUSE" val="0"/>
  <p:tag name="ARTICULATE_NAV_LEVEL" val="1"/>
  <p:tag name="ARTICULATE_PLAYLIST_ID" val="-1"/>
  <p:tag name="ARTICULATE_LOCK_SLIDE" val="0"/>
  <p:tag name="ARTICULATE_SLIDE_NAV" val="7"/>
</p:tagLst>
</file>

<file path=ppt/tags/tag170.xml><?xml version="1.0" encoding="utf-8"?>
<p:tagLst xmlns:a="http://schemas.openxmlformats.org/drawingml/2006/main" xmlns:r="http://schemas.openxmlformats.org/officeDocument/2006/relationships" xmlns:p="http://schemas.openxmlformats.org/presentationml/2006/main">
  <p:tag name="ARTICULATE_SLIDE_GUID" val="b63c7b45-1939-476d-9c07-82cb490e2ed3"/>
  <p:tag name="AUDIO_ID" val="426"/>
  <p:tag name="TIMELINE" val="0.8"/>
  <p:tag name="ELAPSEDTIME" val="12.4"/>
  <p:tag name="ANNOTATION_COUNT" val="0"/>
  <p:tag name="ARTICULATE_SLIDE_PAUSE" val="0"/>
  <p:tag name="ARTICULATE_NAV_LEVEL" val="2"/>
  <p:tag name="ARTICULATE_PLAYLIST_ID" val="-1"/>
  <p:tag name="ARTICULATE_LOCK_SLIDE" val="0"/>
  <p:tag name="ARTICULATE_SLIDE_NAV" val="93"/>
</p:tagLst>
</file>

<file path=ppt/tags/tag171.xml><?xml version="1.0" encoding="utf-8"?>
<p:tagLst xmlns:a="http://schemas.openxmlformats.org/drawingml/2006/main" xmlns:r="http://schemas.openxmlformats.org/officeDocument/2006/relationships" xmlns:p="http://schemas.openxmlformats.org/presentationml/2006/main">
  <p:tag name="ARTICULATE_SLIDE_GUID" val="abdbf63a-c29c-4dcd-9af9-2c5e6537abdf"/>
  <p:tag name="AUDIO_ID" val="427"/>
  <p:tag name="TIMELINE" val="0.6"/>
  <p:tag name="ELAPSEDTIME" val="9.4"/>
  <p:tag name="ANNOTATION_COUNT" val="0"/>
  <p:tag name="ARTICULATE_SLIDE_PAUSE" val="0"/>
  <p:tag name="ARTICULATE_NAV_LEVEL" val="2"/>
  <p:tag name="ARTICULATE_PLAYLIST_ID" val="-1"/>
  <p:tag name="ARTICULATE_LOCK_SLIDE" val="0"/>
  <p:tag name="ARTICULATE_SLIDE_NAV" val="94"/>
</p:tagLst>
</file>

<file path=ppt/tags/tag172.xml><?xml version="1.0" encoding="utf-8"?>
<p:tagLst xmlns:a="http://schemas.openxmlformats.org/drawingml/2006/main" xmlns:r="http://schemas.openxmlformats.org/officeDocument/2006/relationships" xmlns:p="http://schemas.openxmlformats.org/presentationml/2006/main">
  <p:tag name="ARTICULATE_SLIDE_GUID" val="d52c5c57-add2-428e-b1a2-1f1fb9c76a58"/>
  <p:tag name="AUDIO_ID" val="428"/>
  <p:tag name="TIMELINE" val="0.7"/>
  <p:tag name="ELAPSEDTIME" val="15.1"/>
  <p:tag name="ANNOTATION_COUNT" val="0"/>
  <p:tag name="ARTICULATE_SLIDE_PAUSE" val="0"/>
  <p:tag name="ARTICULATE_NAV_LEVEL" val="2"/>
  <p:tag name="ARTICULATE_PLAYLIST_ID" val="-1"/>
  <p:tag name="ARTICULATE_LOCK_SLIDE" val="0"/>
  <p:tag name="ARTICULATE_SLIDE_NAV" val="95"/>
</p:tagLst>
</file>

<file path=ppt/tags/tag173.xml><?xml version="1.0" encoding="utf-8"?>
<p:tagLst xmlns:a="http://schemas.openxmlformats.org/drawingml/2006/main" xmlns:r="http://schemas.openxmlformats.org/officeDocument/2006/relationships" xmlns:p="http://schemas.openxmlformats.org/presentationml/2006/main">
  <p:tag name="ARTICULATE_SLIDE_GUID" val="e8b2b552-97da-4a01-812b-59c441d55760"/>
  <p:tag name="AUDIO_ID" val="429"/>
  <p:tag name="TIMELINE" val="0.8"/>
  <p:tag name="ELAPSEDTIME" val="21.7"/>
  <p:tag name="ANNOTATION_COUNT" val="0"/>
  <p:tag name="ARTICULATE_SLIDE_PAUSE" val="0"/>
  <p:tag name="ARTICULATE_NAV_LEVEL" val="2"/>
  <p:tag name="ARTICULATE_PLAYLIST_ID" val="-1"/>
  <p:tag name="ARTICULATE_LOCK_SLIDE" val="0"/>
  <p:tag name="ARTICULATE_SLIDE_NAV" val="96"/>
</p:tagLst>
</file>

<file path=ppt/tags/tag174.xml><?xml version="1.0" encoding="utf-8"?>
<p:tagLst xmlns:a="http://schemas.openxmlformats.org/drawingml/2006/main" xmlns:r="http://schemas.openxmlformats.org/officeDocument/2006/relationships" xmlns:p="http://schemas.openxmlformats.org/presentationml/2006/main">
  <p:tag name="ARTICULATE_SLIDE_GUID" val="d09acdb5-48aa-425c-9336-b0dd3193d0d5"/>
  <p:tag name="AUDIO_ID" val="338"/>
  <p:tag name="TIMELINE" val="20.8"/>
  <p:tag name="ELAPSEDTIME" val="30.3"/>
  <p:tag name="ANNOTATION_COUNT" val="0"/>
  <p:tag name="ARTICULATE_SLIDE_PAUSE" val="0"/>
  <p:tag name="ARTICULATE_NAV_LEVEL" val="1"/>
  <p:tag name="ARTICULATE_PLAYLIST_ID" val="-1"/>
  <p:tag name="ARTICULATE_LOCK_SLIDE" val="0"/>
  <p:tag name="ARTICULATE_SLIDE_NAV" val="97"/>
</p:tagLst>
</file>

<file path=ppt/tags/tag1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6.xml><?xml version="1.0" encoding="utf-8"?>
<p:tagLst xmlns:a="http://schemas.openxmlformats.org/drawingml/2006/main" xmlns:r="http://schemas.openxmlformats.org/officeDocument/2006/relationships" xmlns:p="http://schemas.openxmlformats.org/presentationml/2006/main">
  <p:tag name="ARTICULATE_SLIDE_GUID" val="b5375cc3-4055-42c0-ae11-5575f64929ec"/>
  <p:tag name="ARTICULATE_SLIDE_PAUSE" val="0"/>
  <p:tag name="ARTICULATE_NAV_LEVEL" val="2"/>
  <p:tag name="ARTICULATE_PLAYLIST_ID" val="-1"/>
  <p:tag name="ARTICULATE_LOCK_SLIDE" val="0"/>
  <p:tag name="ARTICULATE_SLIDE_NAV" val="98"/>
</p:tagLst>
</file>

<file path=ppt/tags/tag177.xml><?xml version="1.0" encoding="utf-8"?>
<p:tagLst xmlns:a="http://schemas.openxmlformats.org/drawingml/2006/main" xmlns:r="http://schemas.openxmlformats.org/officeDocument/2006/relationships" xmlns:p="http://schemas.openxmlformats.org/presentationml/2006/main">
  <p:tag name="OVERRIDE_SWF" val="YES"/>
  <p:tag name="CONTAINER" val="movieloader"/>
  <p:tag name="LOADER_BUFFER" val="5"/>
  <p:tag name="ART_PLAYER" val="YES"/>
  <p:tag name="SWF_MOVIE_PATH" val="C:\01Projects\PennDOT\Specific Traffic Training\Intro to Traffic Signals\05 Web Based Training\Videos\Pulling Cable\Pulling_Cable.mp4"/>
  <p:tag name="SWF_MOVIE_DURATION" val="58000"/>
  <p:tag name="ARTICULATE_LAYER_TIMING" val="0"/>
  <p:tag name="ARTICULATE_PLAYER_SEEK"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GUID" val="9c3d7413-faaf-4dad-be9e-40b92a202867"/>
  <p:tag name="ARTICULATE_SLIDE_PAUSE" val="0"/>
  <p:tag name="ARTICULATE_NAV_LEVEL" val="2"/>
  <p:tag name="ARTICULATE_PLAYLIST_ID" val="-1"/>
  <p:tag name="ARTICULATE_LOCK_SLIDE" val="0"/>
  <p:tag name="AUDIO_ID" val="430"/>
  <p:tag name="ELAPSEDTIME" val="17.4"/>
  <p:tag name="ANNOTATION_COUNT" val="0"/>
  <p:tag name="ARTICULATE_SLIDE_NAV" val="99"/>
</p:tagLst>
</file>

<file path=ppt/tags/tag1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0.xml><?xml version="1.0" encoding="utf-8"?>
<p:tagLst xmlns:a="http://schemas.openxmlformats.org/drawingml/2006/main" xmlns:r="http://schemas.openxmlformats.org/officeDocument/2006/relationships" xmlns:p="http://schemas.openxmlformats.org/presentationml/2006/main">
  <p:tag name="ARTICULATE_SLIDE_GUID" val="f5c89521-d646-4fd7-9a1c-e52bd5c04eb1"/>
  <p:tag name="ARTICULATE_SLIDE_PAUSE" val="0"/>
  <p:tag name="ARTICULATE_NAV_LEVEL" val="2"/>
  <p:tag name="ARTICULATE_PLAYLIST_ID" val="-1"/>
  <p:tag name="ARTICULATE_LOCK_SLIDE" val="0"/>
  <p:tag name="AUDIO_ID" val="432"/>
  <p:tag name="TIMELINE" val="0.6/1.3"/>
  <p:tag name="ELAPSEDTIME" val="14.8"/>
  <p:tag name="ANNOTATION_COUNT" val="0"/>
  <p:tag name="ARTICULATE_SLIDE_NAV" val="100"/>
</p:tagLst>
</file>

<file path=ppt/tags/tag1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2.xml><?xml version="1.0" encoding="utf-8"?>
<p:tagLst xmlns:a="http://schemas.openxmlformats.org/drawingml/2006/main" xmlns:r="http://schemas.openxmlformats.org/officeDocument/2006/relationships" xmlns:p="http://schemas.openxmlformats.org/presentationml/2006/main">
  <p:tag name="ARTICULATE_SLIDE_GUID" val="317668e1-871c-4ce5-817c-d18e0db3c0fa"/>
  <p:tag name="ARTICULATE_SLIDE_PAUSE" val="0"/>
  <p:tag name="ARTICULATE_NAV_LEVEL" val="2"/>
  <p:tag name="ARTICULATE_PLAYLIST_ID" val="-1"/>
  <p:tag name="ARTICULATE_LOCK_SLIDE" val="0"/>
  <p:tag name="AUDIO_ID" val="433"/>
  <p:tag name="TIMELINE" val="0.9"/>
  <p:tag name="ELAPSEDTIME" val="21.4"/>
  <p:tag name="ANNOTATION_COUNT" val="0"/>
  <p:tag name="ARTICULATE_SLIDE_NAV" val="101"/>
</p:tagLst>
</file>

<file path=ppt/tags/tag18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4.xml><?xml version="1.0" encoding="utf-8"?>
<p:tagLst xmlns:a="http://schemas.openxmlformats.org/drawingml/2006/main" xmlns:r="http://schemas.openxmlformats.org/officeDocument/2006/relationships" xmlns:p="http://schemas.openxmlformats.org/presentationml/2006/main">
  <p:tag name="ARTICULATE_SLIDE_GUID" val="69f0019b-c26d-4988-8fe5-83f8ab646284"/>
  <p:tag name="ARTICULATE_SLIDE_PAUSE" val="0"/>
  <p:tag name="ARTICULATE_NAV_LEVEL" val="2"/>
  <p:tag name="ARTICULATE_PLAYLIST_ID" val="-1"/>
  <p:tag name="ARTICULATE_LOCK_SLIDE" val="0"/>
  <p:tag name="AUDIO_ID" val="434"/>
  <p:tag name="TIMELINE" val="0.6/5.9/10.3/17.3/22.8"/>
  <p:tag name="ELAPSEDTIME" val="28.9"/>
  <p:tag name="ANNOTATION_COUNT" val="0"/>
  <p:tag name="ARTICULATE_SLIDE_NAV" val="102"/>
</p:tagLst>
</file>

<file path=ppt/tags/tag185.xml><?xml version="1.0" encoding="utf-8"?>
<p:tagLst xmlns:a="http://schemas.openxmlformats.org/drawingml/2006/main" xmlns:r="http://schemas.openxmlformats.org/officeDocument/2006/relationships" xmlns:p="http://schemas.openxmlformats.org/presentationml/2006/main">
  <p:tag name="ARTICULATE_SLIDE_GUID" val="1a12bc41-bd9e-4d64-bee9-67090781be7f"/>
  <p:tag name="ARTICULATE_SLIDE_PAUSE" val="0"/>
  <p:tag name="ARTICULATE_NAV_LEVEL" val="2"/>
  <p:tag name="ARTICULATE_PLAYLIST_ID" val="-1"/>
  <p:tag name="ARTICULATE_LOCK_SLIDE" val="0"/>
  <p:tag name="AUDIO_ID" val="435"/>
  <p:tag name="TIMELINE" val="0.6/7.0"/>
  <p:tag name="ELAPSEDTIME" val="14.0"/>
  <p:tag name="ANNOTATION_COUNT" val="0"/>
  <p:tag name="ARTICULATE_SLIDE_NAV" val="103"/>
</p:tagLst>
</file>

<file path=ppt/tags/tag186.xml><?xml version="1.0" encoding="utf-8"?>
<p:tagLst xmlns:a="http://schemas.openxmlformats.org/drawingml/2006/main" xmlns:r="http://schemas.openxmlformats.org/officeDocument/2006/relationships" xmlns:p="http://schemas.openxmlformats.org/presentationml/2006/main">
  <p:tag name="ARTICULATE_SLIDE_GUID" val="d685d8da-cdac-4214-9163-c15b52904cf0"/>
  <p:tag name="ARTICULATE_SLIDE_PAUSE" val="0"/>
  <p:tag name="ARTICULATE_NAV_LEVEL" val="2"/>
  <p:tag name="ARTICULATE_PLAYLIST_ID" val="-1"/>
  <p:tag name="ARTICULATE_LOCK_SLIDE" val="0"/>
  <p:tag name="AUDIO_ID" val="436"/>
  <p:tag name="TIMELINE" val="9.7"/>
  <p:tag name="ELAPSEDTIME" val="21.3"/>
  <p:tag name="ANNOTATION_COUNT" val="0"/>
  <p:tag name="ARTICULATE_SLIDE_NAV" val="104"/>
</p:tagLst>
</file>

<file path=ppt/tags/tag18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8.xml><?xml version="1.0" encoding="utf-8"?>
<p:tagLst xmlns:a="http://schemas.openxmlformats.org/drawingml/2006/main" xmlns:r="http://schemas.openxmlformats.org/officeDocument/2006/relationships" xmlns:p="http://schemas.openxmlformats.org/presentationml/2006/main">
  <p:tag name="ARTICULATE_SLIDE_GUID" val="5c76b9cd-93fe-4cd5-a53a-9b8bfa643ea5"/>
  <p:tag name="ARTICULATE_SLIDE_PAUSE" val="0"/>
  <p:tag name="ARTICULATE_NAV_LEVEL" val="2"/>
  <p:tag name="ARTICULATE_PLAYLIST_ID" val="-1"/>
  <p:tag name="ARTICULATE_LOCK_SLIDE" val="0"/>
  <p:tag name="AUDIO_ID" val="437"/>
  <p:tag name="TIMELINE" val="0.9/6.2/8.3/10.4"/>
  <p:tag name="ELAPSEDTIME" val="27.5"/>
  <p:tag name="ANNOTATION_COUNT" val="0"/>
  <p:tag name="ARTICULATE_SLIDE_NAV" val="105"/>
</p:tagLst>
</file>

<file path=ppt/tags/tag189.xml><?xml version="1.0" encoding="utf-8"?>
<p:tagLst xmlns:a="http://schemas.openxmlformats.org/drawingml/2006/main" xmlns:r="http://schemas.openxmlformats.org/officeDocument/2006/relationships" xmlns:p="http://schemas.openxmlformats.org/presentationml/2006/main">
  <p:tag name="ARTICULATE_SLIDE_GUID" val="603bd6b6-6c7d-485b-ba89-3afe2afea324"/>
  <p:tag name="ARTICULATE_SLIDE_PAUSE" val="0"/>
  <p:tag name="ARTICULATE_NAV_LEVEL" val="2"/>
  <p:tag name="ARTICULATE_PLAYLIST_ID" val="-1"/>
  <p:tag name="ARTICULATE_LOCK_SLIDE" val="0"/>
  <p:tag name="AUDIO_ID" val="438"/>
  <p:tag name="TIMELINE" val="0.6"/>
  <p:tag name="ELAPSEDTIME" val="22.4"/>
  <p:tag name="ANNOTATION_COUNT" val="0"/>
  <p:tag name="ARTICULATE_SLIDE_NAV" val="106"/>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xPbqL1bV_files\slide0001_image001.png"/>
</p:tagLst>
</file>

<file path=ppt/tags/tag190.xml><?xml version="1.0" encoding="utf-8"?>
<p:tagLst xmlns:a="http://schemas.openxmlformats.org/drawingml/2006/main" xmlns:r="http://schemas.openxmlformats.org/officeDocument/2006/relationships" xmlns:p="http://schemas.openxmlformats.org/presentationml/2006/main">
  <p:tag name="ARTICULATE_SLIDE_GUID" val="59487ed8-1a44-4683-9521-531ca89f778e"/>
  <p:tag name="ARTICULATE_SLIDE_PAUSE" val="0"/>
  <p:tag name="ARTICULATE_NAV_LEVEL" val="2"/>
  <p:tag name="ARTICULATE_PLAYLIST_ID" val="-1"/>
  <p:tag name="ARTICULATE_LOCK_SLIDE" val="0"/>
  <p:tag name="AUDIO_ID" val="439"/>
  <p:tag name="TIMELINE" val="0.5"/>
  <p:tag name="ELAPSEDTIME" val="26.2"/>
  <p:tag name="ANNOTATION_COUNT" val="0"/>
  <p:tag name="ARTICULATE_SLIDE_NAV" val="107"/>
</p:tagLst>
</file>

<file path=ppt/tags/tag19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2.xml><?xml version="1.0" encoding="utf-8"?>
<p:tagLst xmlns:a="http://schemas.openxmlformats.org/drawingml/2006/main" xmlns:r="http://schemas.openxmlformats.org/officeDocument/2006/relationships" xmlns:p="http://schemas.openxmlformats.org/presentationml/2006/main">
  <p:tag name="ARTICULATE_SLIDE_GUID" val="d3fceb94-7573-4f2c-bb49-a60ea37ee17d"/>
  <p:tag name="ARTICULATE_SLIDE_PAUSE" val="0"/>
  <p:tag name="ARTICULATE_NAV_LEVEL" val="1"/>
  <p:tag name="ARTICULATE_PLAYLIST_ID" val="-1"/>
  <p:tag name="ARTICULATE_LOCK_SLIDE" val="0"/>
  <p:tag name="AUDIO_ID" val="339"/>
  <p:tag name="TIMELINE" val="15.2/16.4/18.1/21.7"/>
  <p:tag name="ELAPSEDTIME" val="33.4"/>
  <p:tag name="ANNOTATION_COUNT" val="0"/>
  <p:tag name="ARTICULATE_SLIDE_NAV" val="108"/>
</p:tagLst>
</file>

<file path=ppt/tags/tag19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4.xml><?xml version="1.0" encoding="utf-8"?>
<p:tagLst xmlns:a="http://schemas.openxmlformats.org/drawingml/2006/main" xmlns:r="http://schemas.openxmlformats.org/officeDocument/2006/relationships" xmlns:p="http://schemas.openxmlformats.org/presentationml/2006/main">
  <p:tag name="ARTICULATE_SLIDE_GUID" val="6a0c15f3-1e91-4228-a2ae-527b9cf403ff"/>
  <p:tag name="ARTICULATE_SLIDE_PAUSE" val="0"/>
  <p:tag name="ARTICULATE_NAV_LEVEL" val="2"/>
  <p:tag name="ARTICULATE_PLAYLIST_ID" val="-1"/>
  <p:tag name="ARTICULATE_LOCK_SLIDE" val="0"/>
  <p:tag name="AUDIO_ID" val="440"/>
  <p:tag name="ELAPSEDTIME" val="33.1"/>
  <p:tag name="ANNOTATION_COUNT" val="0"/>
  <p:tag name="ARTICULATE_SLIDE_NAV" val="109"/>
</p:tagLst>
</file>

<file path=ppt/tags/tag19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7.xml><?xml version="1.0" encoding="utf-8"?>
<p:tagLst xmlns:a="http://schemas.openxmlformats.org/drawingml/2006/main" xmlns:r="http://schemas.openxmlformats.org/officeDocument/2006/relationships" xmlns:p="http://schemas.openxmlformats.org/presentationml/2006/main">
  <p:tag name="ARTICULATE_SLIDE_GUID" val="837fcde3-3ef1-41ec-8a28-3bc6997a8e8e"/>
  <p:tag name="ARTICULATE_SLIDE_PAUSE" val="0"/>
  <p:tag name="ARTICULATE_NAV_LEVEL" val="2"/>
  <p:tag name="ARTICULATE_PLAYLIST_ID" val="-1"/>
  <p:tag name="ARTICULATE_LOCK_SLIDE" val="0"/>
  <p:tag name="AUDIO_ID" val="441"/>
  <p:tag name="TIMELINE" val="0.8/10.0"/>
  <p:tag name="ELAPSEDTIME" val="31.2"/>
  <p:tag name="ANNOTATION_COUNT" val="0"/>
  <p:tag name="ARTICULATE_SLIDE_NAV" val="110"/>
</p:tagLst>
</file>

<file path=ppt/tags/tag198.xml><?xml version="1.0" encoding="utf-8"?>
<p:tagLst xmlns:a="http://schemas.openxmlformats.org/drawingml/2006/main" xmlns:r="http://schemas.openxmlformats.org/officeDocument/2006/relationships" xmlns:p="http://schemas.openxmlformats.org/presentationml/2006/main">
  <p:tag name="ARTICULATE_SLIDE_GUID" val="1d9862b0-ab56-44a5-a248-8b1a26888604"/>
  <p:tag name="ARTICULATE_SLIDE_PAUSE" val="0"/>
  <p:tag name="ARTICULATE_NAV_LEVEL" val="2"/>
  <p:tag name="ARTICULATE_PLAYLIST_ID" val="-1"/>
  <p:tag name="ARTICULATE_LOCK_SLIDE" val="0"/>
  <p:tag name="AUDIO_ID" val="442"/>
  <p:tag name="TIMELINE" val="0.8"/>
  <p:tag name="ELAPSEDTIME" val="21.7"/>
  <p:tag name="ANNOTATION_COUNT" val="0"/>
  <p:tag name="ARTICULATE_SLIDE_NAV" val="111"/>
</p:tagLst>
</file>

<file path=ppt/tags/tag199.xml><?xml version="1.0" encoding="utf-8"?>
<p:tagLst xmlns:a="http://schemas.openxmlformats.org/drawingml/2006/main" xmlns:r="http://schemas.openxmlformats.org/officeDocument/2006/relationships" xmlns:p="http://schemas.openxmlformats.org/presentationml/2006/main">
  <p:tag name="ARTICULATE_SLIDE_GUID" val="7f6810ae-2931-4fc9-9c6d-7ccb1036f1e2"/>
  <p:tag name="ARTICULATE_SLIDE_PAUSE" val="0"/>
  <p:tag name="ARTICULATE_NAV_LEVEL" val="2"/>
  <p:tag name="ARTICULATE_PLAYLIST_ID" val="-1"/>
  <p:tag name="ARTICULATE_LOCK_SLIDE" val="0"/>
  <p:tag name="AUDIO_ID" val="443"/>
  <p:tag name="TIMELINE" val="0.8"/>
  <p:tag name="ELAPSEDTIME" val="24.2"/>
  <p:tag name="ANNOTATION_COUNT" val="0"/>
  <p:tag name="ARTICULATE_SLIDE_NAV" val="11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GUID" val="aada19b7-356a-49b2-8ab6-572d62a4494a"/>
  <p:tag name="ARTICULATE_SLIDE_PAUSE" val="0"/>
  <p:tag name="ARTICULATE_NAV_LEVEL" val="2"/>
  <p:tag name="ARTICULATE_PLAYLIST_ID" val="-1"/>
  <p:tag name="ARTICULATE_LOCK_SLIDE" val="0"/>
  <p:tag name="AUDIO_ID" val="444"/>
  <p:tag name="TIMELINE" val="1.4"/>
  <p:tag name="ELAPSEDTIME" val="22.5"/>
  <p:tag name="ANNOTATION_COUNT" val="0"/>
  <p:tag name="ARTICULATE_SLIDE_NAV" val="113"/>
</p:tagLst>
</file>

<file path=ppt/tags/tag201.xml><?xml version="1.0" encoding="utf-8"?>
<p:tagLst xmlns:a="http://schemas.openxmlformats.org/drawingml/2006/main" xmlns:r="http://schemas.openxmlformats.org/officeDocument/2006/relationships" xmlns:p="http://schemas.openxmlformats.org/presentationml/2006/main">
  <p:tag name="ARTICULATE_SLIDE_GUID" val="53d64043-97b5-4d78-be8c-05b26b9dbfde"/>
  <p:tag name="ARTICULATE_SLIDE_PAUSE" val="0"/>
  <p:tag name="ARTICULATE_NAV_LEVEL" val="2"/>
  <p:tag name="ARTICULATE_PLAYLIST_ID" val="-1"/>
  <p:tag name="ARTICULATE_LOCK_SLIDE" val="0"/>
  <p:tag name="AUDIO_ID" val="340"/>
  <p:tag name="TIMELINE" val="6.4"/>
  <p:tag name="ELAPSEDTIME" val="23.3"/>
  <p:tag name="ANNOTATION_COUNT" val="0"/>
  <p:tag name="ARTICULATE_SLIDE_NAV" val="114"/>
</p:tagLst>
</file>

<file path=ppt/tags/tag2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3.xml><?xml version="1.0" encoding="utf-8"?>
<p:tagLst xmlns:a="http://schemas.openxmlformats.org/drawingml/2006/main" xmlns:r="http://schemas.openxmlformats.org/officeDocument/2006/relationships" xmlns:p="http://schemas.openxmlformats.org/presentationml/2006/main">
  <p:tag name="ARTICULATE_SLIDE_GUID" val="9aa678b0-763c-48c0-8ddf-a3082f5a95d1"/>
  <p:tag name="ARTICULATE_SLIDE_PAUSE" val="0"/>
  <p:tag name="ARTICULATE_NAV_LEVEL" val="2"/>
  <p:tag name="ARTICULATE_PLAYLIST_ID" val="-1"/>
  <p:tag name="ARTICULATE_LOCK_SLIDE" val="0"/>
  <p:tag name="AUDIO_ID" val="445"/>
  <p:tag name="TIMELINE" val="0.9/7.9"/>
  <p:tag name="ELAPSEDTIME" val="38.2"/>
  <p:tag name="ANNOTATION_COUNT" val="0"/>
  <p:tag name="ARTICULATE_SLIDE_NAV" val="115"/>
</p:tagLst>
</file>

<file path=ppt/tags/tag204.xml><?xml version="1.0" encoding="utf-8"?>
<p:tagLst xmlns:a="http://schemas.openxmlformats.org/drawingml/2006/main" xmlns:r="http://schemas.openxmlformats.org/officeDocument/2006/relationships" xmlns:p="http://schemas.openxmlformats.org/presentationml/2006/main">
  <p:tag name="ARTICULATE_SLIDE_GUID" val="798f9877-5a08-4a83-8df1-38e702ac7c87"/>
  <p:tag name="ARTICULATE_SLIDE_PAUSE" val="0"/>
  <p:tag name="ARTICULATE_NAV_LEVEL" val="2"/>
  <p:tag name="ARTICULATE_PLAYLIST_ID" val="-1"/>
  <p:tag name="ARTICULATE_LOCK_SLIDE" val="0"/>
  <p:tag name="AUDIO_ID" val="446"/>
  <p:tag name="TIMELINE" val="2.1/6.1/11.6"/>
  <p:tag name="ELAPSEDTIME" val="19.3"/>
  <p:tag name="ANNOTATION_COUNT" val="0"/>
  <p:tag name="ARTICULATE_SLIDE_NAV" val="116"/>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ccbfff1f-8335-43bd-b374-6b149e811d05"/>
  <p:tag name="ARTICULATE_SLIDE_PAUSE" val="0"/>
  <p:tag name="ARTICULATE_NAV_LEVEL" val="2"/>
  <p:tag name="ARTICULATE_PLAYLIST_ID" val="-1"/>
  <p:tag name="ARTICULATE_LOCK_SLIDE" val="0"/>
  <p:tag name="AUDIO_ID" val="447"/>
  <p:tag name="TIMELINE" val="2.6/8.3"/>
  <p:tag name="ELAPSEDTIME" val="16.1"/>
  <p:tag name="ANNOTATION_COUNT" val="0"/>
  <p:tag name="ARTICULATE_SLIDE_NAV" val="117"/>
</p:tagLst>
</file>

<file path=ppt/tags/tag206.xml><?xml version="1.0" encoding="utf-8"?>
<p:tagLst xmlns:a="http://schemas.openxmlformats.org/drawingml/2006/main" xmlns:r="http://schemas.openxmlformats.org/officeDocument/2006/relationships" xmlns:p="http://schemas.openxmlformats.org/presentationml/2006/main">
  <p:tag name="ARTICULATE_SLIDE_GUID" val="aeece4c0-3ed4-4c40-9059-21dfd8c8a34f"/>
  <p:tag name="ARTICULATE_SLIDE_PAUSE" val="0"/>
  <p:tag name="ARTICULATE_NAV_LEVEL" val="2"/>
  <p:tag name="ARTICULATE_PLAYLIST_ID" val="-1"/>
  <p:tag name="ARTICULATE_LOCK_SLIDE" val="0"/>
  <p:tag name="AUDIO_ID" val="449"/>
  <p:tag name="TIMELINE" val="47.4/54.9/57.1/59.2"/>
  <p:tag name="ELAPSEDTIME" val="62.1"/>
  <p:tag name="ANNOTATION_COUNT" val="0"/>
  <p:tag name="ARTICULATE_SLIDE_NAV" val="118"/>
</p:tagLst>
</file>

<file path=ppt/tags/tag20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UDIO_ID" val="329"/>
  <p:tag name="TIMELINE" val="85.6"/>
  <p:tag name="ELAPSEDTIME" val="94.5"/>
  <p:tag name="ANNOTATION_COUNT" val="0"/>
  <p:tag name="ARTICULATE_SLIDE_GUID" val="1ae21210-bca2-4ac2-870a-c25bc052fb89"/>
  <p:tag name="ARTICULATE_SLIDE_PAUSE" val="0"/>
  <p:tag name="ARTICULATE_NAV_LEVEL" val="2"/>
  <p:tag name="ARTICULATE_PLAYLIST_ID" val="-1"/>
  <p:tag name="ARTICULATE_LOCK_SLIDE" val="0"/>
  <p:tag name="ARTICULATE_SLIDE_NAV" val="8"/>
</p:tagLst>
</file>

<file path=ppt/tags/tag210.xml><?xml version="1.0" encoding="utf-8"?>
<p:tagLst xmlns:a="http://schemas.openxmlformats.org/drawingml/2006/main" xmlns:r="http://schemas.openxmlformats.org/officeDocument/2006/relationships" xmlns:p="http://schemas.openxmlformats.org/presentationml/2006/main">
  <p:tag name="ARTICULATE_SLIDE_GUID" val="245cfae8-e018-47ee-b55b-966b896e38f6"/>
  <p:tag name="ARTICULATE_SLIDE_PAUSE" val="0"/>
  <p:tag name="ARTICULATE_NAV_LEVEL" val="1"/>
  <p:tag name="ARTICULATE_PLAYLIST_ID" val="-1"/>
  <p:tag name="ARTICULATE_LOCK_SLIDE" val="0"/>
  <p:tag name="AUDIO_ID" val="450"/>
  <p:tag name="TIMELINE" val="0.8"/>
  <p:tag name="ELAPSEDTIME" val="16.7"/>
  <p:tag name="ANNOTATION_COUNT" val="0"/>
  <p:tag name="ARTICULATE_SLIDE_NAV" val="119"/>
</p:tagLst>
</file>

<file path=ppt/tags/tag211.xml><?xml version="1.0" encoding="utf-8"?>
<p:tagLst xmlns:a="http://schemas.openxmlformats.org/drawingml/2006/main" xmlns:r="http://schemas.openxmlformats.org/officeDocument/2006/relationships" xmlns:p="http://schemas.openxmlformats.org/presentationml/2006/main">
  <p:tag name="ARTICULATE_SLIDE_GUID" val="92291127-1a59-4a7b-9fab-aef70e4c6cba"/>
  <p:tag name="ARTICULATE_SLIDE_PAUSE" val="0"/>
  <p:tag name="ARTICULATE_NAV_LEVEL" val="1"/>
  <p:tag name="ARTICULATE_PLAYLIST_ID" val="-1"/>
  <p:tag name="ARTICULATE_LOCK_SLIDE" val="0"/>
  <p:tag name="AUDIO_ID" val="341"/>
  <p:tag name="TIMELINE" val="13.0/18.1"/>
  <p:tag name="ELAPSEDTIME" val="26.9"/>
  <p:tag name="ANNOTATION_COUNT" val="0"/>
  <p:tag name="ARTICULATE_SLIDE_NAV" val="120"/>
</p:tagLst>
</file>

<file path=ppt/tags/tag2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4.xml><?xml version="1.0" encoding="utf-8"?>
<p:tagLst xmlns:a="http://schemas.openxmlformats.org/drawingml/2006/main" xmlns:r="http://schemas.openxmlformats.org/officeDocument/2006/relationships" xmlns:p="http://schemas.openxmlformats.org/presentationml/2006/main">
  <p:tag name="ARTICULATE_SLIDE_GUID" val="c99e2024-88b6-4929-a1c0-78b689f6e610"/>
  <p:tag name="ARTICULATE_SLIDE_PAUSE" val="0"/>
  <p:tag name="ARTICULATE_NAV_LEVEL" val="2"/>
  <p:tag name="ARTICULATE_PLAYLIST_ID" val="-1"/>
  <p:tag name="ARTICULATE_LOCK_SLIDE" val="0"/>
  <p:tag name="AUDIO_ID" val="451"/>
  <p:tag name="TIMELINE" val="11.2"/>
  <p:tag name="ELAPSEDTIME" val="23.8"/>
  <p:tag name="ANNOTATION_COUNT" val="0"/>
  <p:tag name="ARTICULATE_SLIDE_NAV" val="121"/>
</p:tagLst>
</file>

<file path=ppt/tags/tag2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ENoLvZgf_files\slide0001_image001.emz"/>
</p:tagLst>
</file>

<file path=ppt/tags/tag2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7.xml><?xml version="1.0" encoding="utf-8"?>
<p:tagLst xmlns:a="http://schemas.openxmlformats.org/drawingml/2006/main" xmlns:r="http://schemas.openxmlformats.org/officeDocument/2006/relationships" xmlns:p="http://schemas.openxmlformats.org/presentationml/2006/main">
  <p:tag name="ARTICULATE_SLIDE_GUID" val="7469c12d-69f4-41ab-ad76-d946e2744bf7"/>
  <p:tag name="ARTICULATE_SLIDE_PAUSE" val="0"/>
  <p:tag name="ARTICULATE_NAV_LEVEL" val="2"/>
  <p:tag name="ARTICULATE_PLAYLIST_ID" val="-1"/>
  <p:tag name="ARTICULATE_LOCK_SLIDE" val="0"/>
  <p:tag name="AUDIO_ID" val="453"/>
  <p:tag name="ELAPSEDTIME" val="19.2"/>
  <p:tag name="ANNOTATION_COUNT" val="0"/>
  <p:tag name="ARTICULATE_SLIDE_NAV" val="122"/>
</p:tagLst>
</file>

<file path=ppt/tags/tag2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9.xml><?xml version="1.0" encoding="utf-8"?>
<p:tagLst xmlns:a="http://schemas.openxmlformats.org/drawingml/2006/main" xmlns:r="http://schemas.openxmlformats.org/officeDocument/2006/relationships" xmlns:p="http://schemas.openxmlformats.org/presentationml/2006/main">
  <p:tag name="ARTICULATE_SLIDE_GUID" val="37cba141-7c19-49e9-a42e-b2b6f0a2100b"/>
  <p:tag name="ARTICULATE_SLIDE_PAUSE" val="0"/>
  <p:tag name="ARTICULATE_NAV_LEVEL" val="2"/>
  <p:tag name="ARTICULATE_PLAYLIST_ID" val="-1"/>
  <p:tag name="ARTICULATE_LOCK_SLIDE" val="0"/>
  <p:tag name="AUDIO_ID" val="487"/>
  <p:tag name="ELAPSEDTIME" val="18.2"/>
  <p:tag name="ANNOTATION_COUNT" val="0"/>
  <p:tag name="ARTICULATE_SLIDE_NAV" val="123"/>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83f21mWj_files\slide0001_image001.emz"/>
</p:tagLst>
</file>

<file path=ppt/tags/tag2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1.xml><?xml version="1.0" encoding="utf-8"?>
<p:tagLst xmlns:a="http://schemas.openxmlformats.org/drawingml/2006/main" xmlns:r="http://schemas.openxmlformats.org/officeDocument/2006/relationships" xmlns:p="http://schemas.openxmlformats.org/presentationml/2006/main">
  <p:tag name="ARTICULATE_SLIDE_GUID" val="ad8b3924-af34-43ff-af61-5f6f31301179"/>
  <p:tag name="ARTICULATE_SLIDE_PAUSE" val="0"/>
  <p:tag name="ARTICULATE_NAV_LEVEL" val="2"/>
  <p:tag name="ARTICULATE_PLAYLIST_ID" val="-1"/>
  <p:tag name="ARTICULATE_LOCK_SLIDE" val="0"/>
  <p:tag name="AUDIO_ID" val="454"/>
  <p:tag name="ELAPSEDTIME" val="17.6"/>
  <p:tag name="ANNOTATION_COUNT" val="0"/>
  <p:tag name="ARTICULATE_SLIDE_NAV" val="124"/>
</p:tagLst>
</file>

<file path=ppt/tags/tag2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3.xml><?xml version="1.0" encoding="utf-8"?>
<p:tagLst xmlns:a="http://schemas.openxmlformats.org/drawingml/2006/main" xmlns:r="http://schemas.openxmlformats.org/officeDocument/2006/relationships" xmlns:p="http://schemas.openxmlformats.org/presentationml/2006/main">
  <p:tag name="ARTICULATE_SLIDE_GUID" val="3176eaeb-5b3b-4ed1-b2ea-50f53bd120bc"/>
  <p:tag name="ARTICULATE_SLIDE_PAUSE" val="0"/>
  <p:tag name="ARTICULATE_NAV_LEVEL" val="2"/>
  <p:tag name="ARTICULATE_PLAYLIST_ID" val="-1"/>
  <p:tag name="ARTICULATE_LOCK_SLIDE" val="0"/>
  <p:tag name="AUDIO_ID" val="455"/>
  <p:tag name="ELAPSEDTIME" val="18.9"/>
  <p:tag name="ANNOTATION_COUNT" val="0"/>
  <p:tag name="ARTICULATE_SLIDE_NAV" val="125"/>
</p:tagLst>
</file>

<file path=ppt/tags/tag2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5.xml><?xml version="1.0" encoding="utf-8"?>
<p:tagLst xmlns:a="http://schemas.openxmlformats.org/drawingml/2006/main" xmlns:r="http://schemas.openxmlformats.org/officeDocument/2006/relationships" xmlns:p="http://schemas.openxmlformats.org/presentationml/2006/main">
  <p:tag name="ARTICULATE_SLIDE_GUID" val="1e095110-2d3d-48a1-868f-593d7faa1542"/>
  <p:tag name="ARTICULATE_SLIDE_PAUSE" val="0"/>
  <p:tag name="ARTICULATE_NAV_LEVEL" val="2"/>
  <p:tag name="ARTICULATE_PLAYLIST_ID" val="-1"/>
  <p:tag name="ARTICULATE_LOCK_SLIDE" val="0"/>
  <p:tag name="AUDIO_ID" val="457"/>
  <p:tag name="ELAPSEDTIME" val="23.2"/>
  <p:tag name="ANNOTATION_COUNT" val="0"/>
  <p:tag name="ARTICULATE_SLIDE_NAV" val="126"/>
</p:tagLst>
</file>

<file path=ppt/tags/tag2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7.xml><?xml version="1.0" encoding="utf-8"?>
<p:tagLst xmlns:a="http://schemas.openxmlformats.org/drawingml/2006/main" xmlns:r="http://schemas.openxmlformats.org/officeDocument/2006/relationships" xmlns:p="http://schemas.openxmlformats.org/presentationml/2006/main">
  <p:tag name="ARTICULATE_SLIDE_GUID" val="4849547e-3772-4df8-94cc-88ff42f6eb0b"/>
  <p:tag name="ARTICULATE_SLIDE_PAUSE" val="0"/>
  <p:tag name="ARTICULATE_NAV_LEVEL" val="2"/>
  <p:tag name="ARTICULATE_PLAYLIST_ID" val="-1"/>
  <p:tag name="ARTICULATE_LOCK_SLIDE" val="0"/>
  <p:tag name="AUDIO_ID" val="488"/>
  <p:tag name="TIMELINE" val="1.0/14.3/15.2"/>
  <p:tag name="ELAPSEDTIME" val="20.7"/>
  <p:tag name="ANNOTATION_COUNT" val="0"/>
  <p:tag name="ARTICULATE_SLIDE_NAV" val="127"/>
</p:tagLst>
</file>

<file path=ppt/tags/tag228.xml><?xml version="1.0" encoding="utf-8"?>
<p:tagLst xmlns:a="http://schemas.openxmlformats.org/drawingml/2006/main" xmlns:r="http://schemas.openxmlformats.org/officeDocument/2006/relationships" xmlns:p="http://schemas.openxmlformats.org/presentationml/2006/main">
  <p:tag name="ARTICULATE_SLIDE_GUID" val="1c0d8283-36eb-4934-8540-5eb0dd13fcea"/>
  <p:tag name="ARTICULATE_SLIDE_PAUSE" val="0"/>
  <p:tag name="ARTICULATE_NAV_LEVEL" val="2"/>
  <p:tag name="ARTICULATE_PLAYLIST_ID" val="-1"/>
  <p:tag name="ARTICULATE_LOCK_SLIDE" val="0"/>
  <p:tag name="AUDIO_ID" val="459"/>
  <p:tag name="ELAPSEDTIME" val="28.9"/>
  <p:tag name="ANNOTATION_COUNT" val="0"/>
  <p:tag name="ARTICULATE_SLIDE_NAV" val="128"/>
</p:tagLst>
</file>

<file path=ppt/tags/tag2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UDIO_ID" val="476"/>
  <p:tag name="ELAPSEDTIME" val="21.6"/>
  <p:tag name="ANNOTATION_COUNT" val="0"/>
  <p:tag name="ARTICULATE_SLIDE_GUID" val="2842e6ba-7571-4b3b-95f5-3e5846083d78"/>
  <p:tag name="ARTICULATE_SLIDE_PAUSE" val="0"/>
  <p:tag name="ARTICULATE_NAV_LEVEL" val="2"/>
  <p:tag name="ARTICULATE_PLAYLIST_ID" val="-1"/>
  <p:tag name="ARTICULATE_LOCK_SLIDE" val="0"/>
  <p:tag name="ARTICULATE_SLIDE_NAV" val="9"/>
</p:tagLst>
</file>

<file path=ppt/tags/tag230.xml><?xml version="1.0" encoding="utf-8"?>
<p:tagLst xmlns:a="http://schemas.openxmlformats.org/drawingml/2006/main" xmlns:r="http://schemas.openxmlformats.org/officeDocument/2006/relationships" xmlns:p="http://schemas.openxmlformats.org/presentationml/2006/main">
  <p:tag name="ARTICULATE_SLIDE_GUID" val="d0682c79-2abd-47bd-aa56-7c748a97f758"/>
  <p:tag name="ARTICULATE_SLIDE_PAUSE" val="0"/>
  <p:tag name="ARTICULATE_NAV_LEVEL" val="2"/>
  <p:tag name="ARTICULATE_PLAYLIST_ID" val="-1"/>
  <p:tag name="ARTICULATE_LOCK_SLIDE" val="0"/>
  <p:tag name="AUDIO_ID" val="463"/>
  <p:tag name="ELAPSEDTIME" val="19.5"/>
  <p:tag name="ANNOTATION_COUNT" val="0"/>
  <p:tag name="ARTICULATE_SLIDE_NAV" val="129"/>
</p:tagLst>
</file>

<file path=ppt/tags/tag2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2.xml><?xml version="1.0" encoding="utf-8"?>
<p:tagLst xmlns:a="http://schemas.openxmlformats.org/drawingml/2006/main" xmlns:r="http://schemas.openxmlformats.org/officeDocument/2006/relationships" xmlns:p="http://schemas.openxmlformats.org/presentationml/2006/main">
  <p:tag name="ARTICULATE_SLIDE_GUID" val="742f9bf2-e73e-42d0-bfce-0f531103c16a"/>
  <p:tag name="ARTICULATE_SLIDE_PAUSE" val="0"/>
  <p:tag name="ARTICULATE_NAV_LEVEL" val="2"/>
  <p:tag name="ARTICULATE_PLAYLIST_ID" val="-1"/>
  <p:tag name="ARTICULATE_LOCK_SLIDE" val="0"/>
  <p:tag name="AUDIO_ID" val="489"/>
  <p:tag name="ELAPSEDTIME" val="22.2"/>
  <p:tag name="ANNOTATION_COUNT" val="0"/>
  <p:tag name="ARTICULATE_SLIDE_NAV" val="130"/>
</p:tagLst>
</file>

<file path=ppt/tags/tag2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4.xml><?xml version="1.0" encoding="utf-8"?>
<p:tagLst xmlns:a="http://schemas.openxmlformats.org/drawingml/2006/main" xmlns:r="http://schemas.openxmlformats.org/officeDocument/2006/relationships" xmlns:p="http://schemas.openxmlformats.org/presentationml/2006/main">
  <p:tag name="ARTICULATE_SLIDE_GUID" val="69da6bbc-dc18-4fd6-8be0-284252286c2d"/>
  <p:tag name="ARTICULATE_SLIDE_PAUSE" val="0"/>
  <p:tag name="ARTICULATE_NAV_LEVEL" val="2"/>
  <p:tag name="ARTICULATE_PLAYLIST_ID" val="-1"/>
  <p:tag name="ARTICULATE_LOCK_SLIDE" val="0"/>
  <p:tag name="AUDIO_ID" val="491"/>
  <p:tag name="TIMELINE" val="0.6"/>
  <p:tag name="ELAPSEDTIME" val="18.8"/>
  <p:tag name="ANNOTATION_COUNT" val="0"/>
  <p:tag name="ARTICULATE_SLIDE_NAV" val="131"/>
</p:tagLst>
</file>

<file path=ppt/tags/tag235.xml><?xml version="1.0" encoding="utf-8"?>
<p:tagLst xmlns:a="http://schemas.openxmlformats.org/drawingml/2006/main" xmlns:r="http://schemas.openxmlformats.org/officeDocument/2006/relationships" xmlns:p="http://schemas.openxmlformats.org/presentationml/2006/main">
  <p:tag name="ARTICULATE_SLIDE_GUID" val="e926be6e-3696-4323-83f1-596cbe863a94"/>
  <p:tag name="ARTICULATE_SLIDE_PAUSE" val="0"/>
  <p:tag name="ARTICULATE_NAV_LEVEL" val="2"/>
  <p:tag name="ARTICULATE_PLAYLIST_ID" val="-1"/>
  <p:tag name="ARTICULATE_LOCK_SLIDE" val="0"/>
  <p:tag name="AUDIO_ID" val="464"/>
  <p:tag name="ELAPSEDTIME" val="36.4"/>
  <p:tag name="ANNOTATION_COUNT" val="0"/>
  <p:tag name="ARTICULATE_SLIDE_NAV" val="132"/>
</p:tagLst>
</file>

<file path=ppt/tags/tag2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7.xml><?xml version="1.0" encoding="utf-8"?>
<p:tagLst xmlns:a="http://schemas.openxmlformats.org/drawingml/2006/main" xmlns:r="http://schemas.openxmlformats.org/officeDocument/2006/relationships" xmlns:p="http://schemas.openxmlformats.org/presentationml/2006/main">
  <p:tag name="ARTICULATE_SLIDE_GUID" val="063d404a-c63d-4ab4-90c2-80be60a496d5"/>
  <p:tag name="ARTICULATE_SLIDE_PAUSE" val="0"/>
  <p:tag name="ARTICULATE_NAV_LEVEL" val="2"/>
  <p:tag name="ARTICULATE_PLAYLIST_ID" val="-1"/>
  <p:tag name="ARTICULATE_LOCK_SLIDE" val="0"/>
  <p:tag name="AUDIO_ID" val="467"/>
  <p:tag name="ELAPSEDTIME" val="34.1"/>
  <p:tag name="ANNOTATION_COUNT" val="0"/>
  <p:tag name="ARTICULATE_SLIDE_NAV" val="133"/>
</p:tagLst>
</file>

<file path=ppt/tags/tag2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9.xml><?xml version="1.0" encoding="utf-8"?>
<p:tagLst xmlns:a="http://schemas.openxmlformats.org/drawingml/2006/main" xmlns:r="http://schemas.openxmlformats.org/officeDocument/2006/relationships" xmlns:p="http://schemas.openxmlformats.org/presentationml/2006/main">
  <p:tag name="ARTICULATE_SLIDE_GUID" val="275ea2f6-0f5f-4cfd-b316-7856db2908f6"/>
  <p:tag name="ARTICULATE_SLIDE_PAUSE" val="0"/>
  <p:tag name="ARTICULATE_NAV_LEVEL" val="2"/>
  <p:tag name="ARTICULATE_PLAYLIST_ID" val="-1"/>
  <p:tag name="ARTICULATE_LOCK_SLIDE" val="0"/>
  <p:tag name="AUDIO_ID" val="492"/>
  <p:tag name="TIMELINE" val="1.8/8.5/11.2"/>
  <p:tag name="ELAPSEDTIME" val="20.0"/>
  <p:tag name="ANNOTATION_COUNT" val="0"/>
  <p:tag name="ARTICULATE_SLIDE_NAV" val="134"/>
</p:tagLst>
</file>

<file path=ppt/tags/tag24.xml><?xml version="1.0" encoding="utf-8"?>
<p:tagLst xmlns:a="http://schemas.openxmlformats.org/drawingml/2006/main" xmlns:r="http://schemas.openxmlformats.org/officeDocument/2006/relationships" xmlns:p="http://schemas.openxmlformats.org/presentationml/2006/main">
  <p:tag name="AUDIO_ID" val="330"/>
  <p:tag name="TIMELINE" val="21.1/27.1/32.1/37.8/42.2/47.6/53.5"/>
  <p:tag name="ELAPSEDTIME" val="61.0"/>
  <p:tag name="ANNOTATION_COUNT" val="0"/>
  <p:tag name="ARTICULATE_SLIDE_GUID" val="2a660d0d-32aa-41dc-879d-22c4f61c40b0"/>
  <p:tag name="ARTICULATE_SLIDE_PAUSE" val="0"/>
  <p:tag name="ARTICULATE_NAV_LEVEL" val="1"/>
  <p:tag name="ARTICULATE_PLAYLIST_ID" val="-1"/>
  <p:tag name="ARTICULATE_LOCK_SLIDE" val="0"/>
  <p:tag name="ARTICULATE_SLIDE_NAV" val="10"/>
</p:tagLst>
</file>

<file path=ppt/tags/tag240.xml><?xml version="1.0" encoding="utf-8"?>
<p:tagLst xmlns:a="http://schemas.openxmlformats.org/drawingml/2006/main" xmlns:r="http://schemas.openxmlformats.org/officeDocument/2006/relationships" xmlns:p="http://schemas.openxmlformats.org/presentationml/2006/main">
  <p:tag name="ARTICULATE_SLIDE_GUID" val="84ab01c5-f5bc-49c5-93a4-2bed4a80b653"/>
  <p:tag name="ARTICULATE_SLIDE_PAUSE" val="0"/>
  <p:tag name="ARTICULATE_NAV_LEVEL" val="2"/>
  <p:tag name="ARTICULATE_PLAYLIST_ID" val="-1"/>
  <p:tag name="ARTICULATE_LOCK_SLIDE" val="0"/>
  <p:tag name="AUDIO_ID" val="482"/>
  <p:tag name="TIMELINE" val="0.7/9.5/11.5"/>
  <p:tag name="ELAPSEDTIME" val="23.7"/>
  <p:tag name="ANNOTATION_COUNT" val="0"/>
  <p:tag name="ARTICULATE_SLIDE_NAV" val="135"/>
</p:tagLst>
</file>

<file path=ppt/tags/tag241.xml><?xml version="1.0" encoding="utf-8"?>
<p:tagLst xmlns:a="http://schemas.openxmlformats.org/drawingml/2006/main" xmlns:r="http://schemas.openxmlformats.org/officeDocument/2006/relationships" xmlns:p="http://schemas.openxmlformats.org/presentationml/2006/main">
  <p:tag name="ARTICULATE_SLIDE_GUID" val="50d7294b-82df-454c-8894-2e0958cb7482"/>
  <p:tag name="ARTICULATE_SLIDE_PAUSE" val="0"/>
  <p:tag name="ARTICULATE_NAV_LEVEL" val="2"/>
  <p:tag name="ARTICULATE_PLAYLIST_ID" val="-1"/>
  <p:tag name="ARTICULATE_LOCK_SLIDE" val="0"/>
  <p:tag name="AUDIO_ID" val="468"/>
  <p:tag name="ELAPSEDTIME" val="16.2"/>
  <p:tag name="ANNOTATION_COUNT" val="0"/>
  <p:tag name="ARTICULATE_SLIDE_NAV" val="136"/>
</p:tagLst>
</file>

<file path=ppt/tags/tag2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3.xml><?xml version="1.0" encoding="utf-8"?>
<p:tagLst xmlns:a="http://schemas.openxmlformats.org/drawingml/2006/main" xmlns:r="http://schemas.openxmlformats.org/officeDocument/2006/relationships" xmlns:p="http://schemas.openxmlformats.org/presentationml/2006/main">
  <p:tag name="ARTICULATE_SLIDE_GUID" val="d740e6e0-2e2a-4148-87c4-55ef9e6e7416"/>
  <p:tag name="ARTICULATE_SLIDE_PAUSE" val="0"/>
  <p:tag name="ARTICULATE_NAV_LEVEL" val="2"/>
  <p:tag name="ARTICULATE_PLAYLIST_ID" val="-1"/>
  <p:tag name="ARTICULATE_LOCK_SLIDE" val="0"/>
  <p:tag name="AUDIO_ID" val="469"/>
  <p:tag name="ELAPSEDTIME" val="16.0"/>
  <p:tag name="ANNOTATION_COUNT" val="0"/>
  <p:tag name="ARTICULATE_SLIDE_NAV" val="137"/>
</p:tagLst>
</file>

<file path=ppt/tags/tag2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5.xml><?xml version="1.0" encoding="utf-8"?>
<p:tagLst xmlns:a="http://schemas.openxmlformats.org/drawingml/2006/main" xmlns:r="http://schemas.openxmlformats.org/officeDocument/2006/relationships" xmlns:p="http://schemas.openxmlformats.org/presentationml/2006/main">
  <p:tag name="ARTICULATE_SLIDE_GUID" val="a5d7cc9f-6152-443d-a310-10c253214867"/>
  <p:tag name="ARTICULATE_SLIDE_PAUSE" val="0"/>
  <p:tag name="ARTICULATE_NAV_LEVEL" val="2"/>
  <p:tag name="ARTICULATE_PLAYLIST_ID" val="-1"/>
  <p:tag name="ARTICULATE_LOCK_SLIDE" val="0"/>
  <p:tag name="AUDIO_ID" val="471"/>
  <p:tag name="TIMELINE" val="3.1/5.3/7.4/18.6/21.2"/>
  <p:tag name="ELAPSEDTIME" val="39.2"/>
  <p:tag name="ANNOTATION_COUNT" val="0"/>
  <p:tag name="ARTICULATE_SLIDE_NAV" val="138"/>
</p:tagLst>
</file>

<file path=ppt/tags/tag246.xml><?xml version="1.0" encoding="utf-8"?>
<p:tagLst xmlns:a="http://schemas.openxmlformats.org/drawingml/2006/main" xmlns:r="http://schemas.openxmlformats.org/officeDocument/2006/relationships" xmlns:p="http://schemas.openxmlformats.org/presentationml/2006/main">
  <p:tag name="ARTICULATE_SLIDE_GUID" val="ad50b114-6889-4b2f-9a65-52e035e831bc"/>
  <p:tag name="ARTICULATE_SLIDE_PAUSE" val="0"/>
  <p:tag name="ARTICULATE_NAV_LEVEL" val="1"/>
  <p:tag name="ARTICULATE_PLAYLIST_ID" val="-1"/>
  <p:tag name="ARTICULATE_LOCK_SLIDE" val="0"/>
  <p:tag name="AUDIO_ID" val="472"/>
  <p:tag name="TIMELINE" val="3.2/8.9/12.9/16.8/18.5/20.0"/>
  <p:tag name="ELAPSEDTIME" val="25.1"/>
  <p:tag name="ANNOTATION_COUNT" val="0"/>
  <p:tag name="ARTICULATE_SLIDE_NAV" val="139"/>
</p:tagLst>
</file>

<file path=ppt/tags/tag247.xml><?xml version="1.0" encoding="utf-8"?>
<p:tagLst xmlns:a="http://schemas.openxmlformats.org/drawingml/2006/main" xmlns:r="http://schemas.openxmlformats.org/officeDocument/2006/relationships" xmlns:p="http://schemas.openxmlformats.org/presentationml/2006/main">
  <p:tag name="ARTICULATE_SLIDE_GUID" val="d054d734-455a-4666-ab67-1ad6ab70f8e6"/>
  <p:tag name="ARTICULATE_SLIDE_PAUSE" val="0"/>
  <p:tag name="ARTICULATE_NAV_LEVEL" val="1"/>
  <p:tag name="ARTICULATE_PLAYLIST_ID" val="-1"/>
  <p:tag name="ARTICULATE_LOCK_SLIDE" val="0"/>
  <p:tag name="AUDIO_ID" val="342"/>
  <p:tag name="TIMELINE" val="3.4/8.9"/>
  <p:tag name="ELAPSEDTIME" val="21.2"/>
  <p:tag name="ANNOTATION_COUNT" val="0"/>
  <p:tag name="ARTICULATE_SLIDE_NAV" val="140"/>
</p:tagLst>
</file>

<file path=ppt/tags/tag248.xml><?xml version="1.0" encoding="utf-8"?>
<p:tagLst xmlns:a="http://schemas.openxmlformats.org/drawingml/2006/main" xmlns:r="http://schemas.openxmlformats.org/officeDocument/2006/relationships" xmlns:p="http://schemas.openxmlformats.org/presentationml/2006/main">
  <p:tag name="ARTICULATE_SLIDE_GUID" val="a5c7f2cf-190c-48e4-babe-4f58b547e2bc"/>
  <p:tag name="ARTICULATE_SLIDE_PAUSE" val="0"/>
  <p:tag name="ARTICULATE_NAV_LEVEL" val="1"/>
  <p:tag name="ARTICULATE_PLAYLIST_ID" val="-1"/>
  <p:tag name="ARTICULATE_LOCK_SLIDE" val="0"/>
  <p:tag name="AUDIO_ID" val="343"/>
  <p:tag name="TIMELINE" val="9.3"/>
  <p:tag name="ELAPSEDTIME" val="23.0"/>
  <p:tag name="ANNOTATION_COUNT" val="0"/>
  <p:tag name="ARTICULATE_SLIDE_NAV" val="141"/>
</p:tagLst>
</file>

<file path=ppt/tags/tag249.xml><?xml version="1.0" encoding="utf-8"?>
<p:tagLst xmlns:a="http://schemas.openxmlformats.org/drawingml/2006/main" xmlns:r="http://schemas.openxmlformats.org/officeDocument/2006/relationships" xmlns:p="http://schemas.openxmlformats.org/presentationml/2006/main">
  <p:tag name="QUIZMAKER_QUIZ_FILENAME" val="C:\01Projects\PennDOT\Specific Traffic Training\Traffic Signal Construction and Inspection\08 Web Based Training\00_Slides\Chapter 5 Quiz.quiz"/>
  <p:tag name="QUIZMAKER_QUIZ_SLIDE_ID" val="485"/>
  <p:tag name="QUIZMAKER_QUIZ_FORCE_UPDATE" val="0"/>
  <p:tag name="AQP_PASS_ACTION" val="2"/>
  <p:tag name="AQP_FAIL_ACTION" val="2"/>
  <p:tag name="AQP_TRAP" val="1"/>
  <p:tag name="OVERRIDE" val="QUIZMAKER_QUIZ_SLIDE"/>
  <p:tag name="QUIZMAKER_QUIZ_TITLE" val="Chapter 5 Quiz"/>
  <p:tag name="AQP_PASS_SCORE" val="80"/>
  <p:tag name="QUIZMAKER_LAST_MODIFY_DATE" val="41623.5323726852"/>
  <p:tag name="ARTICULATE_SLIDE_GUID" val="5a6ac6dd-3030-46b3-a23b-41b1426fd700"/>
  <p:tag name="ARTICULATE_SLIDE_PAUSE" val="1"/>
  <p:tag name="ARTICULATE_NAV_LEVEL" val="1"/>
  <p:tag name="ARTICULATE_PLAYLIST_ID" val="-1"/>
  <p:tag name="ARTICULATE_LOCK_SLIDE" val="0"/>
  <p:tag name="AUDIO_ID" val="485"/>
  <p:tag name="ELAPSEDTIME" val="5.3"/>
  <p:tag name="ANNOTATION_COUNT" val="0"/>
  <p:tag name="ARTICULATE_SLIDE_NAV" val="142"/>
</p:tagLst>
</file>

<file path=ppt/tags/tag25.xml><?xml version="1.0" encoding="utf-8"?>
<p:tagLst xmlns:a="http://schemas.openxmlformats.org/drawingml/2006/main" xmlns:r="http://schemas.openxmlformats.org/officeDocument/2006/relationships" xmlns:p="http://schemas.openxmlformats.org/presentationml/2006/main">
  <p:tag name="AUDIO_ID" val="477"/>
  <p:tag name="TIMELINE" val="18.4"/>
  <p:tag name="ELAPSEDTIME" val="25.2"/>
  <p:tag name="ANNOTATION_COUNT" val="0"/>
  <p:tag name="ARTICULATE_SLIDE_GUID" val="713180b1-6004-4aff-883b-193dd2c99fac"/>
  <p:tag name="ARTICULATE_SLIDE_PAUSE" val="1"/>
  <p:tag name="ARTICULATE_NAV_LEVEL" val="2"/>
  <p:tag name="ARTICULATE_PLAYLIST_ID" val="-1"/>
  <p:tag name="ARTICULATE_LOCK_SLIDE" val="0"/>
  <p:tag name="ARTICULATE_SLIDE_NAV" val="11"/>
</p:tagLst>
</file>

<file path=ppt/tags/tag250.xml><?xml version="1.0" encoding="utf-8"?>
<p:tagLst xmlns:a="http://schemas.openxmlformats.org/drawingml/2006/main" xmlns:r="http://schemas.openxmlformats.org/officeDocument/2006/relationships" xmlns:p="http://schemas.openxmlformats.org/presentationml/2006/main">
  <p:tag name="QM_PROPERTY" val="1"/>
  <p:tag name="ART_QM_A" val="1"/>
</p:tagLst>
</file>

<file path=ppt/tags/tag251.xml><?xml version="1.0" encoding="utf-8"?>
<p:tagLst xmlns:a="http://schemas.openxmlformats.org/drawingml/2006/main" xmlns:r="http://schemas.openxmlformats.org/officeDocument/2006/relationships" xmlns:p="http://schemas.openxmlformats.org/presentationml/2006/main">
  <p:tag name="ART_QM_A" val="1"/>
</p:tagLst>
</file>

<file path=ppt/tags/tag252.xml><?xml version="1.0" encoding="utf-8"?>
<p:tagLst xmlns:a="http://schemas.openxmlformats.org/drawingml/2006/main" xmlns:r="http://schemas.openxmlformats.org/officeDocument/2006/relationships" xmlns:p="http://schemas.openxmlformats.org/presentationml/2006/main">
  <p:tag name="ART_QM_B"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GUID" val="32404aa2-01c7-4e9f-9bd0-689a8b51568b"/>
  <p:tag name="ANNOTATION_TYPE_1" val="0"/>
  <p:tag name="ANNOTATION_START_1" val="10.6"/>
  <p:tag name="ANNOTATION_TOP_1" val="161.2"/>
  <p:tag name="ANNOTATION_LEFT_1" val="17.0"/>
  <p:tag name="ANNOTATION_WIDTH_1" val="91.1"/>
  <p:tag name="ANNOTATION_HEIGHT_1" val="90.9"/>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RTICULATE_SLIDE_PAUSE" val="0"/>
  <p:tag name="ARTICULATE_NAV_LEVEL" val="1"/>
  <p:tag name="ARTICULATE_PLAYLIST_ID" val="-1"/>
  <p:tag name="ARTICULATE_LOCK_SLIDE" val="0"/>
  <p:tag name="AUDIO_ID" val="483"/>
  <p:tag name="TIMELINE" val="4.8/12.3/18.8"/>
  <p:tag name="ELAPSEDTIME" val="21.7"/>
  <p:tag name="ANNOTATION_COUNT" val="0"/>
  <p:tag name="ARTICULATE_SLIDE_NAV" val="143"/>
</p:tagLst>
</file>

<file path=ppt/tags/tag254.xml><?xml version="1.0" encoding="utf-8"?>
<p:tagLst xmlns:a="http://schemas.openxmlformats.org/drawingml/2006/main" xmlns:r="http://schemas.openxmlformats.org/officeDocument/2006/relationships" xmlns:p="http://schemas.openxmlformats.org/presentationml/2006/main">
  <p:tag name="ARTICULATE_SLIDE_GUID" val="fd868066-a71d-4097-a2fe-6ac68cfdd550"/>
  <p:tag name="ANNOTATION_TYPE_3" val="2"/>
  <p:tag name="ANNOTATION_START_3" val="7.0"/>
  <p:tag name="ANNOTATION_END_3" val="7.0"/>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0"/>
  <p:tag name="ANNOTATION_TOP_4" val="224.8"/>
  <p:tag name="ANNOTATION_LEFT_4" val="83.2"/>
  <p:tag name="ANNOTATION_WIDTH_4" val="456.9"/>
  <p:tag name="ANNOTATION_HEIGHT_4" val="8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1" val="2"/>
  <p:tag name="ANNOTATION_START_1" val="6.6"/>
  <p:tag name="ANNOTATION_END_1" val="6.6"/>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6"/>
  <p:tag name="ANNOTATION_TOP_2" val="191.5"/>
  <p:tag name="ANNOTATION_LEFT_2" val="79.6"/>
  <p:tag name="ANNOTATION_WIDTH_2" val="471.5"/>
  <p:tag name="ANNOTATION_HEIGHT_2" val="8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RTICULATE_SLIDE_PAUSE" val="1"/>
  <p:tag name="ARTICULATE_NAV_LEVEL" val="1"/>
  <p:tag name="ARTICULATE_PLAYLIST_ID" val="-1"/>
  <p:tag name="ARTICULATE_LOCK_SLIDE" val="0"/>
  <p:tag name="AUDIO_ID" val="484"/>
  <p:tag name="TIMELINE" val="2.2/6.9"/>
  <p:tag name="ELAPSEDTIME" val="22.8"/>
  <p:tag name="ANNOTATION_COUNT" val="0"/>
  <p:tag name="ARTICULATE_SLIDE_NAV" val="144"/>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AUDIO_ID" val="331"/>
  <p:tag name="ELAPSEDTIME" val="63.5"/>
  <p:tag name="ANNOTATION_TYPE_1" val="2"/>
  <p:tag name="ANNOTATION_START_1" val="7.9"/>
  <p:tag name="ANNOTATION_END_1" val="7.9"/>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9"/>
  <p:tag name="ANNOTATION_END_2" val="17.7"/>
  <p:tag name="ANNOTATION_TOP_2" val="88.5"/>
  <p:tag name="ANNOTATION_LEFT_2" val="77.2"/>
  <p:tag name="ANNOTATION_WIDTH_2" val="413.8"/>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7.7"/>
  <p:tag name="ANNOTATION_END_3" val="17.7"/>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7.7"/>
  <p:tag name="ANNOTATION_END_4" val="29.1"/>
  <p:tag name="ANNOTATION_TOP_4" val="188.4"/>
  <p:tag name="ANNOTATION_LEFT_4" val="93.0"/>
  <p:tag name="ANNOTATION_WIDTH_4" val="456.9"/>
  <p:tag name="ANNOTATION_HEIGHT_4" val="61.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9.1"/>
  <p:tag name="ANNOTATION_END_5" val="29.1"/>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9.1"/>
  <p:tag name="ANNOTATION_END_6" val="36.8"/>
  <p:tag name="ANNOTATION_TOP_6" val="245.4"/>
  <p:tag name="ANNOTATION_LEFT_6" val="99.6"/>
  <p:tag name="ANNOTATION_WIDTH_6" val="425.3"/>
  <p:tag name="ANNOTATION_HEIGHT_6" val="64.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36.8"/>
  <p:tag name="ANNOTATION_END_7" val="36.8"/>
  <p:tag name="ANNOTATION_TOP_7" val="-30.3"/>
  <p:tag name="ANNOTATION_LEFT_7" val="-30.4"/>
  <p:tag name="ANNOTATION_WIDTH_7" val="636.8"/>
  <p:tag name="ANNOTATION_HEIGHT_7" val="492.6"/>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36.8"/>
  <p:tag name="ANNOTATION_END_8" val="45.2"/>
  <p:tag name="ANNOTATION_TOP_8" val="306.0"/>
  <p:tag name="ANNOTATION_LEFT_8" val="102.7"/>
  <p:tag name="ANNOTATION_WIDTH_8" val="328.1"/>
  <p:tag name="ANNOTATION_HEIGHT_8" val="35.7"/>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45.2"/>
  <p:tag name="ANNOTATION_END_9" val="45.2"/>
  <p:tag name="ANNOTATION_TOP_9" val="-30.3"/>
  <p:tag name="ANNOTATION_LEFT_9" val="-30.4"/>
  <p:tag name="ANNOTATION_WIDTH_9" val="636.8"/>
  <p:tag name="ANNOTATION_HEIGHT_9" val="492.6"/>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2"/>
  <p:tag name="ANNOTATION_END_10" val="50.2"/>
  <p:tag name="ANNOTATION_TOP_10" val="334.5"/>
  <p:tag name="ANNOTATION_LEFT_10" val="99.6"/>
  <p:tag name="ANNOTATION_WIDTH_10" val="261.9"/>
  <p:tag name="ANNOTATION_HEIGHT_10" val="43.0"/>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2"/>
  <p:tag name="ANNOTATION_END_11" val="50.2"/>
  <p:tag name="ANNOTATION_TOP_11" val="-30.3"/>
  <p:tag name="ANNOTATION_LEFT_11" val="-30.4"/>
  <p:tag name="ANNOTATION_WIDTH_11" val="636.8"/>
  <p:tag name="ANNOTATION_HEIGHT_11" val="492.6"/>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2"/>
  <p:tag name="ANNOTATION_TOP_12" val="369.6"/>
  <p:tag name="ANNOTATION_LEFT_12" val="102.7"/>
  <p:tag name="ANNOTATION_WIDTH_12" val="339.6"/>
  <p:tag name="ANNOTATION_HEIGHT_12" val="40.6"/>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03105b94-1939-4797-a552-69ca5e1b77ff"/>
  <p:tag name="ARTICULATE_SLIDE_PAUSE" val="0"/>
  <p:tag name="ARTICULATE_NAV_LEVEL" val="1"/>
  <p:tag name="ARTICULATE_PLAYLIST_ID" val="-1"/>
  <p:tag name="ARTICULATE_LOCK_SLIDE" val="0"/>
  <p:tag name="ARTICULATE_SLIDE_NAV" val="12"/>
</p:tagLst>
</file>

<file path=ppt/tags/tag29.xml><?xml version="1.0" encoding="utf-8"?>
<p:tagLst xmlns:a="http://schemas.openxmlformats.org/drawingml/2006/main" xmlns:r="http://schemas.openxmlformats.org/officeDocument/2006/relationships" xmlns:p="http://schemas.openxmlformats.org/presentationml/2006/main">
  <p:tag name="ANNOTATION_TYPE_1" val="2"/>
  <p:tag name="ANNOTATION_START_1" val="8.9"/>
  <p:tag name="ANNOTATION_END_1" val="8.9"/>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9"/>
  <p:tag name="ANNOTATION_END_2" val="23.4"/>
  <p:tag name="ANNOTATION_TOP_2" val="83.6"/>
  <p:tag name="ANNOTATION_LEFT_2" val="100.9"/>
  <p:tag name="ANNOTATION_WIDTH_2" val="445.4"/>
  <p:tag name="ANNOTATION_HEIGHT_2" val="140.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4"/>
  <p:tag name="ANNOTATION_END_3" val="23.4"/>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33.9"/>
  <p:tag name="ANNOTATION_TOP_4" val="212.7"/>
  <p:tag name="ANNOTATION_LEFT_4" val="105.7"/>
  <p:tag name="ANNOTATION_WIDTH_4" val="438.7"/>
  <p:tag name="ANNOTATION_HEIGHT_4" val="110.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3.9"/>
  <p:tag name="ANNOTATION_END_5" val="33.9"/>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3.9"/>
  <p:tag name="ANNOTATION_END_6" val="46.9"/>
  <p:tag name="ANNOTATION_TOP_6" val="311.4"/>
  <p:tag name="ANNOTATION_LEFT_6" val="107.5"/>
  <p:tag name="ANNOTATION_WIDTH_6" val="440.5"/>
  <p:tag name="ANNOTATION_HEIGHT_6" val="94.5"/>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a800e766-2bcc-489f-bd56-3d677f80a22b"/>
  <p:tag name="ARTICULATE_NAV_LEVEL" val="2"/>
  <p:tag name="ARTICULATE_PLAYLIST_ID" val="-1"/>
  <p:tag name="ARTICULATE_LOCK_SLIDE" val="0"/>
  <p:tag name="ARTICULATE_SLIDE_PAUSE" val="0"/>
  <p:tag name="AUDIO_ID" val="494"/>
  <p:tag name="ELAPSEDTIME" val="117.0"/>
  <p:tag name="ANNOTATION_COUNT" val="0"/>
  <p:tag name="ARTICULATE_SLIDE_NAV" val="13"/>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OVERRIDE_SWF" val="YES"/>
  <p:tag name="CONTAINER" val="movieloader"/>
  <p:tag name="LOADER_BUFFER" val="5"/>
  <p:tag name="ART_PLAYER" val="YES"/>
  <p:tag name="SWF_MOVIE_PATH" val="C:\Users\John\Documents\Camtasia Studio\Pouring Concrete Foundation\Pouring Concrete Foundation.mp4"/>
  <p:tag name="SWF_MOVIE_DURATION" val="114000"/>
  <p:tag name="ARTICULATE_LAYER_TIMING" val="0"/>
  <p:tag name="ARTICULATE_PLAYER_SEEK" val="1"/>
</p:tagLst>
</file>

<file path=ppt/tags/tag31.xml><?xml version="1.0" encoding="utf-8"?>
<p:tagLst xmlns:a="http://schemas.openxmlformats.org/drawingml/2006/main" xmlns:r="http://schemas.openxmlformats.org/officeDocument/2006/relationships" xmlns:p="http://schemas.openxmlformats.org/presentationml/2006/main">
  <p:tag name="ANNOTATION_TYPE_1" val="2"/>
  <p:tag name="ANNOTATION_START_1" val="8.9"/>
  <p:tag name="ANNOTATION_END_1" val="8.9"/>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9"/>
  <p:tag name="ANNOTATION_END_2" val="23.4"/>
  <p:tag name="ANNOTATION_TOP_2" val="83.6"/>
  <p:tag name="ANNOTATION_LEFT_2" val="100.9"/>
  <p:tag name="ANNOTATION_WIDTH_2" val="445.4"/>
  <p:tag name="ANNOTATION_HEIGHT_2" val="140.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4"/>
  <p:tag name="ANNOTATION_END_3" val="23.4"/>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33.9"/>
  <p:tag name="ANNOTATION_TOP_4" val="212.7"/>
  <p:tag name="ANNOTATION_LEFT_4" val="105.7"/>
  <p:tag name="ANNOTATION_WIDTH_4" val="438.7"/>
  <p:tag name="ANNOTATION_HEIGHT_4" val="110.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3.9"/>
  <p:tag name="ANNOTATION_END_5" val="33.9"/>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3.9"/>
  <p:tag name="ANNOTATION_END_6" val="46.9"/>
  <p:tag name="ANNOTATION_TOP_6" val="311.4"/>
  <p:tag name="ANNOTATION_LEFT_6" val="107.5"/>
  <p:tag name="ANNOTATION_WIDTH_6" val="440.5"/>
  <p:tag name="ANNOTATION_HEIGHT_6" val="94.5"/>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UDIO_ID" val="356"/>
  <p:tag name="TIMELINE" val="32.2"/>
  <p:tag name="ELAPSEDTIME" val="42.2"/>
  <p:tag name="ANNOTATION_COUNT" val="0"/>
  <p:tag name="ARTICULATE_SLIDE_PAUSE" val="0"/>
  <p:tag name="ARTICULATE_NAV_LEVEL" val="2"/>
  <p:tag name="ARTICULATE_PLAYLIST_ID" val="-1"/>
  <p:tag name="ARTICULATE_LOCK_SLIDE" val="0"/>
  <p:tag name="ARTICULATE_SLIDE_GUID" val="a800e766-2bcc-489f-bd56-3d677f800356"/>
  <p:tag name="ARTICULATE_SLIDE_NAV" val="14"/>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ANNOTATION_TYPE_1" val="2"/>
  <p:tag name="ANNOTATION_START_1" val="4.7"/>
  <p:tag name="ANNOTATION_END_1" val="4.7"/>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7"/>
  <p:tag name="ANNOTATION_END_2" val="9.7"/>
  <p:tag name="ANNOTATION_TOP_2" val="116.3"/>
  <p:tag name="ANNOTATION_LEFT_2" val="99.0"/>
  <p:tag name="ANNOTATION_WIDTH_2" val="442.3"/>
  <p:tag name="ANNOTATION_HEIGHT_2" val="80.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9.7"/>
  <p:tag name="ANNOTATION_END_3" val="9.7"/>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7"/>
  <p:tag name="ANNOTATION_END_4" val="14.1"/>
  <p:tag name="ANNOTATION_TOP_4" val="177.5"/>
  <p:tag name="ANNOTATION_LEFT_4" val="99.0"/>
  <p:tag name="ANNOTATION_WIDTH_4" val="464.2"/>
  <p:tag name="ANNOTATION_HEIGHT_4" val="47.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1"/>
  <p:tag name="ANNOTATION_END_5" val="14.1"/>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4.1"/>
  <p:tag name="ANNOTATION_END_6" val="20.5"/>
  <p:tag name="ANNOTATION_TOP_6" val="216.9"/>
  <p:tag name="ANNOTATION_LEFT_6" val="96.0"/>
  <p:tag name="ANNOTATION_WIDTH_6" val="357.3"/>
  <p:tag name="ANNOTATION_HEIGHT_6" val="36.4"/>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0.5"/>
  <p:tag name="ANNOTATION_END_7" val="20.5"/>
  <p:tag name="ANNOTATION_TOP_7" val="-30.3"/>
  <p:tag name="ANNOTATION_LEFT_7" val="-30.4"/>
  <p:tag name="ANNOTATION_WIDTH_7" val="636.8"/>
  <p:tag name="ANNOTATION_HEIGHT_7" val="492.6"/>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0.5"/>
  <p:tag name="ANNOTATION_TOP_8" val="243.6"/>
  <p:tag name="ANNOTATION_LEFT_8" val="98.4"/>
  <p:tag name="ANNOTATION_WIDTH_8" val="415.0"/>
  <p:tag name="ANNOTATION_HEIGHT_8" val="61.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UDIO_ID" val="344"/>
  <p:tag name="TIMELINE" val="1.2/6.6/15.0/28.0/35.5/50.1"/>
  <p:tag name="ELAPSEDTIME" val="62.5"/>
  <p:tag name="ANNOTATION_COUNT" val="0"/>
  <p:tag name="ARTICULATE_SLIDE_GUID" val="ddfa68ec-36c9-41c3-8541-c721fe1f9dc4"/>
  <p:tag name="ARTICULATE_SLIDE_PAUSE" val="0"/>
  <p:tag name="ARTICULATE_NAV_LEVEL" val="2"/>
  <p:tag name="ARTICULATE_PLAYLIST_ID" val="-1"/>
  <p:tag name="ARTICULATE_LOCK_SLIDE" val="0"/>
  <p:tag name="ARTICULATE_SLIDE_NAV" val="15"/>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drESQZ9q_files\slide0001_image001.emz"/>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ENoJ8cTU_files\slide0001_image001.emz"/>
</p:tagLst>
</file>

<file path=ppt/tags/tag36.xml><?xml version="1.0" encoding="utf-8"?>
<p:tagLst xmlns:a="http://schemas.openxmlformats.org/drawingml/2006/main" xmlns:r="http://schemas.openxmlformats.org/officeDocument/2006/relationships" xmlns:p="http://schemas.openxmlformats.org/presentationml/2006/main">
  <p:tag name="AUDIO_ID" val="345"/>
  <p:tag name="TIMELINE" val="1.0/19.9"/>
  <p:tag name="ELAPSEDTIME" val="34.1"/>
  <p:tag name="ANNOTATION_COUNT" val="0"/>
  <p:tag name="ARTICULATE_SLIDE_GUID" val="12713062-14f9-4ce9-9ab8-fafc5b2267e8"/>
  <p:tag name="ARTICULATE_SLIDE_PAUSE" val="0"/>
  <p:tag name="ARTICULATE_NAV_LEVEL" val="2"/>
  <p:tag name="ARTICULATE_PLAYLIST_ID" val="-1"/>
  <p:tag name="ARTICULATE_LOCK_SLIDE" val="0"/>
  <p:tag name="ARTICULATE_SLIDE_NAV" val="16"/>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UZKPrQ2h_files\slide0001_image001.emz"/>
</p:tagLst>
</file>

<file path=ppt/tags/tag38.xml><?xml version="1.0" encoding="utf-8"?>
<p:tagLst xmlns:a="http://schemas.openxmlformats.org/drawingml/2006/main" xmlns:r="http://schemas.openxmlformats.org/officeDocument/2006/relationships" xmlns:p="http://schemas.openxmlformats.org/presentationml/2006/main">
  <p:tag name="AUDIO_ID" val="346"/>
  <p:tag name="TIMELINE" val="1.2/4.9/37.3"/>
  <p:tag name="ELAPSEDTIME" val="46.9"/>
  <p:tag name="ANNOTATION_TYPE_1" val="0"/>
  <p:tag name="ANNOTATION_START_1" val="9.7"/>
  <p:tag name="ANNOTATION_END_1" val="12.2"/>
  <p:tag name="ANNOTATION_TOP_1" val="154.5"/>
  <p:tag name="ANNOTATION_LEFT_1" val="179.8"/>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2"/>
  <p:tag name="ANNOTATION_END_2" val="13.6"/>
  <p:tag name="ANNOTATION_TOP_2" val="252.1"/>
  <p:tag name="ANNOTATION_LEFT_2" val="170.1"/>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3.6"/>
  <p:tag name="ANNOTATION_END_3" val="18.9"/>
  <p:tag name="ANNOTATION_TOP_3" val="294.5"/>
  <p:tag name="ANNOTATION_LEFT_3" val="161.6"/>
  <p:tag name="ANNOTATION_WIDTH_3" val="91.1"/>
  <p:tag name="ANNOTATION_HEIGHT_3" val="90.9"/>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8.9"/>
  <p:tag name="ANNOTATION_END_4" val="27.4"/>
  <p:tag name="ANNOTATION_TOP_4" val="261.1"/>
  <p:tag name="ANNOTATION_LEFT_4" val="425.3"/>
  <p:tag name="ANNOTATION_WIDTH_4" val="91.1"/>
  <p:tag name="ANNOTATION_HEIGHT_4" val="90.9"/>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4"/>
  <p:tag name="ANNOTATION_END_5" val="28.9"/>
  <p:tag name="ANNOTATION_TOP_5" val="239.3"/>
  <p:tag name="ANNOTATION_LEFT_5" val="176.2"/>
  <p:tag name="ANNOTATION_WIDTH_5" val="91.1"/>
  <p:tag name="ANNOTATION_HEIGHT_5" val="90.9"/>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28.9"/>
  <p:tag name="ANNOTATION_END_6" val="34.6"/>
  <p:tag name="ANNOTATION_TOP_6" val="260.5"/>
  <p:tag name="ANNOTATION_LEFT_6" val="424.7"/>
  <p:tag name="ANNOTATION_WIDTH_6" val="91.1"/>
  <p:tag name="ANNOTATION_HEIGHT_6" val="90.9"/>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GUID" val="5ac01cc3-88d1-4eba-94fd-f2e93b8573d0"/>
  <p:tag name="ARTICULATE_SLIDE_PAUSE" val="0"/>
  <p:tag name="ARTICULATE_NAV_LEVEL" val="2"/>
  <p:tag name="ARTICULATE_PLAYLIST_ID" val="-1"/>
  <p:tag name="ARTICULATE_LOCK_SLIDE" val="0"/>
  <p:tag name="ARTICULATE_SLIDE_NAV" val="17"/>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xml><?xml version="1.0" encoding="utf-8"?>
<p:tagLst xmlns:a="http://schemas.openxmlformats.org/drawingml/2006/main" xmlns:r="http://schemas.openxmlformats.org/officeDocument/2006/relationships" xmlns:p="http://schemas.openxmlformats.org/presentationml/2006/main">
  <p:tag name="AUDIO_ID" val="347"/>
  <p:tag name="TIMELINE" val="7.3/32.3"/>
  <p:tag name="ELAPSEDTIME" val="41.7"/>
  <p:tag name="ANNOTATION_TYPE_1" val="0"/>
  <p:tag name="ANNOTATION_START_1" val="16.3"/>
  <p:tag name="ANNOTATION_END_1" val="19.9"/>
  <p:tag name="ANNOTATION_TOP_1" val="136.9"/>
  <p:tag name="ANNOTATION_LEFT_1" val="306.2"/>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9.9"/>
  <p:tag name="ANNOTATION_END_2" val="21.0"/>
  <p:tag name="ANNOTATION_TOP_2" val="212.7"/>
  <p:tag name="ANNOTATION_LEFT_2" val="295.3"/>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0"/>
  <p:tag name="ANNOTATION_END_3" val="22.5"/>
  <p:tag name="ANNOTATION_TOP_3" val="232.7"/>
  <p:tag name="ANNOTATION_LEFT_3" val="289.2"/>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2.5"/>
  <p:tag name="ANNOTATION_END_4" val="25.6"/>
  <p:tag name="ANNOTATION_TOP_4" val="290.8"/>
  <p:tag name="ANNOTATION_LEFT_4" val="370.0"/>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5.6"/>
  <p:tag name="ANNOTATION_END_5" val="31.7"/>
  <p:tag name="ANNOTATION_TOP_5" val="190.2"/>
  <p:tag name="ANNOTATION_LEFT_5" val="109.4"/>
  <p:tag name="ANNOTATION_WIDTH_5" val="91.1"/>
  <p:tag name="ANNOTATION_HEIGHT_5" val="90.9"/>
  <p:tag name="ANNOTATION_ANIMATION_5" val="3"/>
  <p:tag name="ANNOTATION_ROTATION_5" val="9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70e4883a-86ab-44ae-89aa-259ae86034d6"/>
  <p:tag name="ARTICULATE_SLIDE_PAUSE" val="0"/>
  <p:tag name="ARTICULATE_NAV_LEVEL" val="2"/>
  <p:tag name="ARTICULATE_PLAYLIST_ID" val="-1"/>
  <p:tag name="ARTICULATE_LOCK_SLIDE" val="0"/>
  <p:tag name="ARTICULATE_SLIDE_NAV" val="18"/>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iyqkARI7_files\slide0001_image001.emz"/>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4.xml><?xml version="1.0" encoding="utf-8"?>
<p:tagLst xmlns:a="http://schemas.openxmlformats.org/drawingml/2006/main" xmlns:r="http://schemas.openxmlformats.org/officeDocument/2006/relationships" xmlns:p="http://schemas.openxmlformats.org/presentationml/2006/main">
  <p:tag name="AUDIO_ID" val="348"/>
  <p:tag name="ELAPSEDTIME" val="17.8"/>
  <p:tag name="ANNOTATION_COUNT" val="0"/>
  <p:tag name="ARTICULATE_SLIDE_GUID" val="ef6159fb-50c4-41ca-803b-179979676c3c"/>
  <p:tag name="ARTICULATE_SLIDE_PAUSE" val="0"/>
  <p:tag name="ARTICULATE_NAV_LEVEL" val="2"/>
  <p:tag name="ARTICULATE_PLAYLIST_ID" val="-1"/>
  <p:tag name="ARTICULATE_LOCK_SLIDE" val="0"/>
  <p:tag name="ARTICULATE_SLIDE_NAV" val="19"/>
</p:tagLst>
</file>

<file path=ppt/tags/tag45.xml><?xml version="1.0" encoding="utf-8"?>
<p:tagLst xmlns:a="http://schemas.openxmlformats.org/drawingml/2006/main" xmlns:r="http://schemas.openxmlformats.org/officeDocument/2006/relationships" xmlns:p="http://schemas.openxmlformats.org/presentationml/2006/main">
  <p:tag name="AUDIO_ID" val="349"/>
  <p:tag name="ELAPSEDTIME" val="21.0"/>
  <p:tag name="ANNOTATION_COUNT" val="0"/>
  <p:tag name="ARTICULATE_SLIDE_GUID" val="5b7195e0-5407-44bc-a878-015bf9de3896"/>
  <p:tag name="ARTICULATE_SLIDE_PAUSE" val="0"/>
  <p:tag name="ARTICULATE_NAV_LEVEL" val="2"/>
  <p:tag name="ARTICULATE_PLAYLIST_ID" val="-1"/>
  <p:tag name="ARTICULATE_LOCK_SLIDE" val="0"/>
  <p:tag name="ARTICULATE_SLIDE_NAV" val="20"/>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eZKzx6kz_files\slide0001_image001.gif"/>
</p:tagLst>
</file>

<file path=ppt/tags/tag47.xml><?xml version="1.0" encoding="utf-8"?>
<p:tagLst xmlns:a="http://schemas.openxmlformats.org/drawingml/2006/main" xmlns:r="http://schemas.openxmlformats.org/officeDocument/2006/relationships" xmlns:p="http://schemas.openxmlformats.org/presentationml/2006/main">
  <p:tag name="AUDIO_ID" val="350"/>
  <p:tag name="ELAPSEDTIME" val="10.4"/>
  <p:tag name="ANNOTATION_COUNT" val="0"/>
  <p:tag name="ARTICULATE_SLIDE_GUID" val="ad591c30-f98d-4c59-a055-c27f56bfc973"/>
  <p:tag name="ARTICULATE_SLIDE_PAUSE" val="0"/>
  <p:tag name="ARTICULATE_NAV_LEVEL" val="2"/>
  <p:tag name="ARTICULATE_PLAYLIST_ID" val="-1"/>
  <p:tag name="ARTICULATE_LOCK_SLIDE" val="0"/>
  <p:tag name="ARTICULATE_SLIDE_NAV" val="21"/>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wQCbqiY7_files\slide0001_image001.emz"/>
</p:tagLst>
</file>

<file path=ppt/tags/tag49.xml><?xml version="1.0" encoding="utf-8"?>
<p:tagLst xmlns:a="http://schemas.openxmlformats.org/drawingml/2006/main" xmlns:r="http://schemas.openxmlformats.org/officeDocument/2006/relationships" xmlns:p="http://schemas.openxmlformats.org/presentationml/2006/main">
  <p:tag name="AUDIO_ID" val="351"/>
  <p:tag name="TIMELINE" val="3.2/8.9"/>
  <p:tag name="ELAPSEDTIME" val="33.6"/>
  <p:tag name="ANNOTATION_COUNT" val="0"/>
  <p:tag name="ARTICULATE_SLIDE_GUID" val="08464dd6-4467-430a-ad0e-d6992fbc51bc"/>
  <p:tag name="ARTICULATE_SLIDE_PAUSE" val="0"/>
  <p:tag name="ARTICULATE_NAV_LEVEL" val="2"/>
  <p:tag name="ARTICULATE_PLAYLIST_ID" val="-1"/>
  <p:tag name="ARTICULATE_LOCK_SLIDE" val="0"/>
  <p:tag name="ARTICULATE_SLIDE_NAV" val="2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UDIO_ID" val="352"/>
  <p:tag name="TIMELINE" val="5.9/16.5"/>
  <p:tag name="ELAPSEDTIME" val="24.8"/>
  <p:tag name="ANNOTATION_COUNT" val="0"/>
  <p:tag name="ARTICULATE_SLIDE_GUID" val="11a29eb8-0e04-4e93-b168-1ac83efb4ea6"/>
  <p:tag name="ARTICULATE_SLIDE_PAUSE" val="0"/>
  <p:tag name="ARTICULATE_NAV_LEVEL" val="2"/>
  <p:tag name="ARTICULATE_PLAYLIST_ID" val="-1"/>
  <p:tag name="ARTICULATE_LOCK_SLIDE" val="0"/>
  <p:tag name="ARTICULATE_SLIDE_NAV" val="23"/>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2.xml><?xml version="1.0" encoding="utf-8"?>
<p:tagLst xmlns:a="http://schemas.openxmlformats.org/drawingml/2006/main" xmlns:r="http://schemas.openxmlformats.org/officeDocument/2006/relationships" xmlns:p="http://schemas.openxmlformats.org/presentationml/2006/main">
  <p:tag name="AUDIO_ID" val="353"/>
  <p:tag name="TIMELINE" val="20.6"/>
  <p:tag name="ELAPSEDTIME" val="30.9"/>
  <p:tag name="ANNOTATION_COUNT" val="0"/>
  <p:tag name="ARTICULATE_SLIDE_GUID" val="a44b4259-194f-47ac-a428-52dc9f30d519"/>
  <p:tag name="ARTICULATE_SLIDE_PAUSE" val="0"/>
  <p:tag name="ARTICULATE_NAV_LEVEL" val="2"/>
  <p:tag name="ARTICULATE_PLAYLIST_ID" val="-1"/>
  <p:tag name="ARTICULATE_LOCK_SLIDE" val="0"/>
  <p:tag name="ARTICULATE_SLIDE_NAV" val="24"/>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7hQIA4zk_files\slide0001_image001.emz"/>
</p:tagLst>
</file>

<file path=ppt/tags/tag54.xml><?xml version="1.0" encoding="utf-8"?>
<p:tagLst xmlns:a="http://schemas.openxmlformats.org/drawingml/2006/main" xmlns:r="http://schemas.openxmlformats.org/officeDocument/2006/relationships" xmlns:p="http://schemas.openxmlformats.org/presentationml/2006/main">
  <p:tag name="ANNOTATION_TYPE_3" val="0"/>
  <p:tag name="ANNOTATION_START_3" val="19.5"/>
  <p:tag name="ANNOTATION_END_3" val="22.5"/>
  <p:tag name="ANNOTATION_TOP_3" val="332.6"/>
  <p:tag name="ANNOTATION_LEFT_3" val="421.1"/>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2.5"/>
  <p:tag name="ANNOTATION_END_4" val="39.4"/>
  <p:tag name="ANNOTATION_TOP_4" val="193.9"/>
  <p:tag name="ANNOTATION_LEFT_4" val="326.3"/>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354"/>
  <p:tag name="TIMELINE" val="7.4/23.4/31.1"/>
  <p:tag name="ELAPSEDTIME" val="42.4"/>
  <p:tag name="ANNOTATION_TYPE_1" val="0"/>
  <p:tag name="ANNOTATION_START_1" val="10.7"/>
  <p:tag name="ANNOTATION_END_1" val="15.4"/>
  <p:tag name="ANNOTATION_TOP_1" val="199.3"/>
  <p:tag name="ANNOTATION_LEFT_1" val="326.9"/>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4"/>
  <p:tag name="ANNOTATION_END_2" val="25.5"/>
  <p:tag name="ANNOTATION_TOP_2" val="172.7"/>
  <p:tag name="ANNOTATION_LEFT_2" val="312.3"/>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66ff1c95-c4dc-4eeb-9acd-3b3ff9631e63"/>
  <p:tag name="ARTICULATE_SLIDE_PAUSE" val="0"/>
  <p:tag name="ARTICULATE_NAV_LEVEL" val="2"/>
  <p:tag name="ARTICULATE_PLAYLIST_ID" val="-1"/>
  <p:tag name="ARTICULATE_LOCK_SLIDE" val="0"/>
  <p:tag name="ARTICULATE_SLIDE_NAV" val="25"/>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6PGllEgB_files\slide0001_image001.emz"/>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AUDIO_ID" val="355"/>
  <p:tag name="TIMELINE" val="17.9"/>
  <p:tag name="ELAPSEDTIME" val="21.8"/>
  <p:tag name="ANNOTATION_COUNT" val="0"/>
  <p:tag name="ARTICULATE_SLIDE_GUID" val="3301d6d8-407f-45b3-a31a-3fe57e7c10f3"/>
  <p:tag name="ARTICULATE_SLIDE_PAUSE" val="0"/>
  <p:tag name="ARTICULATE_NAV_LEVEL" val="2"/>
  <p:tag name="ARTICULATE_PLAYLIST_ID" val="-1"/>
  <p:tag name="ARTICULATE_LOCK_SLIDE" val="0"/>
  <p:tag name="ARTICULATE_SLIDE_NAV" val="26"/>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9vkHPlfV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UDIO_ID" val="357"/>
  <p:tag name="TIMELINE" val="1.5/9.5"/>
  <p:tag name="ELAPSEDTIME" val="22.0"/>
  <p:tag name="ANNOTATION_COUNT" val="0"/>
  <p:tag name="ARTICULATE_SLIDE_GUID" val="31d952fc-5238-483e-a246-7c62656bdd71"/>
  <p:tag name="ARTICULATE_SLIDE_PAUSE" val="0"/>
  <p:tag name="ARTICULATE_NAV_LEVEL" val="2"/>
  <p:tag name="ARTICULATE_PLAYLIST_ID" val="-1"/>
  <p:tag name="ARTICULATE_LOCK_SLIDE" val="0"/>
  <p:tag name="ARTICULATE_SLIDE_NAV" val="27"/>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4.xml><?xml version="1.0" encoding="utf-8"?>
<p:tagLst xmlns:a="http://schemas.openxmlformats.org/drawingml/2006/main" xmlns:r="http://schemas.openxmlformats.org/officeDocument/2006/relationships" xmlns:p="http://schemas.openxmlformats.org/presentationml/2006/main">
  <p:tag name="AUDIO_ID" val="358"/>
  <p:tag name="TIMELINE" val="1.6"/>
  <p:tag name="ELAPSEDTIME" val="33.4"/>
  <p:tag name="ANNOTATION_COUNT" val="0"/>
  <p:tag name="ARTICULATE_SLIDE_GUID" val="5b0a3a19-a482-4cea-ba81-4364fab9827d"/>
  <p:tag name="ARTICULATE_SLIDE_PAUSE" val="0"/>
  <p:tag name="ARTICULATE_NAV_LEVEL" val="2"/>
  <p:tag name="ARTICULATE_PLAYLIST_ID" val="-1"/>
  <p:tag name="ARTICULATE_LOCK_SLIDE" val="0"/>
  <p:tag name="ARTICULATE_SLIDE_NAV" val="28"/>
</p:tagLst>
</file>

<file path=ppt/tags/tag65.xml><?xml version="1.0" encoding="utf-8"?>
<p:tagLst xmlns:a="http://schemas.openxmlformats.org/drawingml/2006/main" xmlns:r="http://schemas.openxmlformats.org/officeDocument/2006/relationships" xmlns:p="http://schemas.openxmlformats.org/presentationml/2006/main">
  <p:tag name="AUDIO_ID" val="359"/>
  <p:tag name="TIMELINE" val="0.9"/>
  <p:tag name="ELAPSEDTIME" val="10.9"/>
  <p:tag name="ANNOTATION_COUNT" val="0"/>
  <p:tag name="ARTICULATE_SLIDE_GUID" val="f7b67321-9885-40e2-90ad-146b38e56447"/>
  <p:tag name="ARTICULATE_SLIDE_PAUSE" val="0"/>
  <p:tag name="ARTICULATE_NAV_LEVEL" val="2"/>
  <p:tag name="ARTICULATE_PLAYLIST_ID" val="-1"/>
  <p:tag name="ARTICULATE_LOCK_SLIDE" val="0"/>
  <p:tag name="ARTICULATE_SLIDE_NAV" val="29"/>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7.xml><?xml version="1.0" encoding="utf-8"?>
<p:tagLst xmlns:a="http://schemas.openxmlformats.org/drawingml/2006/main" xmlns:r="http://schemas.openxmlformats.org/officeDocument/2006/relationships" xmlns:p="http://schemas.openxmlformats.org/presentationml/2006/main">
  <p:tag name="AUDIO_ID" val="360"/>
  <p:tag name="ELAPSEDTIME" val="30.8"/>
  <p:tag name="ANNOTATION_COUNT" val="0"/>
  <p:tag name="ARTICULATE_SLIDE_GUID" val="61b80246-26e0-40b2-a297-2166f5cc8efe"/>
  <p:tag name="ARTICULATE_SLIDE_PAUSE" val="0"/>
  <p:tag name="ARTICULATE_NAV_LEVEL" val="2"/>
  <p:tag name="ARTICULATE_PLAYLIST_ID" val="-1"/>
  <p:tag name="ARTICULATE_LOCK_SLIDE" val="0"/>
  <p:tag name="ARTICULATE_SLIDE_NAV" val="30"/>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mxPXMDrm_files\slide0001_image001.emz"/>
</p:tagLst>
</file>

<file path=ppt/tags/tag69.xml><?xml version="1.0" encoding="utf-8"?>
<p:tagLst xmlns:a="http://schemas.openxmlformats.org/drawingml/2006/main" xmlns:r="http://schemas.openxmlformats.org/officeDocument/2006/relationships" xmlns:p="http://schemas.openxmlformats.org/presentationml/2006/main">
  <p:tag name="AUDIO_ID" val="361"/>
  <p:tag name="TIMELINE" val="1.2/8.8"/>
  <p:tag name="ELAPSEDTIME" val="18.1"/>
  <p:tag name="ANNOTATION_COUNT" val="0"/>
  <p:tag name="ARTICULATE_SLIDE_GUID" val="157b13e5-e9e1-4598-9788-89efbb2eea6c"/>
  <p:tag name="ARTICULATE_SLIDE_PAUSE" val="0"/>
  <p:tag name="ARTICULATE_NAV_LEVEL" val="2"/>
  <p:tag name="ARTICULATE_PLAYLIST_ID" val="-1"/>
  <p:tag name="ARTICULATE_LOCK_SLIDE" val="0"/>
  <p:tag name="ARTICULATE_SLIDE_NAV" val="3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8jH5yRpf_files\slide0001_image001.jpg"/>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1.xml><?xml version="1.0" encoding="utf-8"?>
<p:tagLst xmlns:a="http://schemas.openxmlformats.org/drawingml/2006/main" xmlns:r="http://schemas.openxmlformats.org/officeDocument/2006/relationships" xmlns:p="http://schemas.openxmlformats.org/presentationml/2006/main">
  <p:tag name="AUDIO_ID" val="362"/>
  <p:tag name="TIMELINE" val="4.8/12.9/17.9/24.8"/>
  <p:tag name="ELAPSEDTIME" val="32.0"/>
  <p:tag name="ANNOTATION_COUNT" val="0"/>
  <p:tag name="ARTICULATE_SLIDE_GUID" val="792ce5c0-089d-49ca-9396-1172e7b919d7"/>
  <p:tag name="ARTICULATE_SLIDE_PAUSE" val="0"/>
  <p:tag name="ARTICULATE_NAV_LEVEL" val="2"/>
  <p:tag name="ARTICULATE_PLAYLIST_ID" val="-1"/>
  <p:tag name="ARTICULATE_LOCK_SLIDE" val="0"/>
  <p:tag name="ARTICULATE_SLIDE_NAV" val="32"/>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75.xml><?xml version="1.0" encoding="utf-8"?>
<p:tagLst xmlns:a="http://schemas.openxmlformats.org/drawingml/2006/main" xmlns:r="http://schemas.openxmlformats.org/officeDocument/2006/relationships" xmlns:p="http://schemas.openxmlformats.org/presentationml/2006/main">
  <p:tag name="AUDIO_ID" val="363"/>
  <p:tag name="TIMELINE" val="1.3/11.9"/>
  <p:tag name="ELAPSEDTIME" val="21.4"/>
  <p:tag name="ANNOTATION_COUNT" val="0"/>
  <p:tag name="ARTICULATE_SLIDE_GUID" val="b3e5143e-2409-4c11-bed8-4d7545420d05"/>
  <p:tag name="ARTICULATE_SLIDE_PAUSE" val="0"/>
  <p:tag name="ARTICULATE_NAV_LEVEL" val="2"/>
  <p:tag name="ARTICULATE_PLAYLIST_ID" val="-1"/>
  <p:tag name="ARTICULATE_LOCK_SLIDE" val="0"/>
  <p:tag name="ARTICULATE_SLIDE_NAV" val="33"/>
</p:tagLst>
</file>

<file path=ppt/tags/tag76.xml><?xml version="1.0" encoding="utf-8"?>
<p:tagLst xmlns:a="http://schemas.openxmlformats.org/drawingml/2006/main" xmlns:r="http://schemas.openxmlformats.org/officeDocument/2006/relationships" xmlns:p="http://schemas.openxmlformats.org/presentationml/2006/main">
  <p:tag name="AUDIO_ID" val="364"/>
  <p:tag name="TIMELINE" val="0.8/13.8"/>
  <p:tag name="ELAPSEDTIME" val="22.0"/>
  <p:tag name="ANNOTATION_COUNT" val="0"/>
  <p:tag name="ARTICULATE_SLIDE_GUID" val="0031ed01-46e2-465c-8460-b2477cff811e"/>
  <p:tag name="ARTICULATE_SLIDE_PAUSE" val="0"/>
  <p:tag name="ARTICULATE_NAV_LEVEL" val="2"/>
  <p:tag name="ARTICULATE_PLAYLIST_ID" val="-1"/>
  <p:tag name="ARTICULATE_LOCK_SLIDE" val="0"/>
  <p:tag name="ARTICULATE_SLIDE_NAV" val="34"/>
</p:tagLst>
</file>

<file path=ppt/tags/tag77.xml><?xml version="1.0" encoding="utf-8"?>
<p:tagLst xmlns:a="http://schemas.openxmlformats.org/drawingml/2006/main" xmlns:r="http://schemas.openxmlformats.org/officeDocument/2006/relationships" xmlns:p="http://schemas.openxmlformats.org/presentationml/2006/main">
  <p:tag name="AUDIO_ID" val="365"/>
  <p:tag name="ELAPSEDTIME" val="16.9"/>
  <p:tag name="ANNOTATION_COUNT" val="0"/>
  <p:tag name="ARTICULATE_SLIDE_GUID" val="1cac5fbf-b384-4855-9770-4e7440c6b8e1"/>
  <p:tag name="ARTICULATE_SLIDE_PAUSE" val="0"/>
  <p:tag name="ARTICULATE_NAV_LEVEL" val="2"/>
  <p:tag name="ARTICULATE_PLAYLIST_ID" val="-1"/>
  <p:tag name="ARTICULATE_LOCK_SLIDE" val="0"/>
  <p:tag name="ARTICULATE_SLIDE_NAV" val="35"/>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9787a943-fec4-47f3-bc91-3c1b390c0a74"/>
  <p:tag name="AUDIO_ID" val="479"/>
  <p:tag name="ELAPSEDTIME" val="15.0"/>
  <p:tag name="ANNOTATION_COUNT" val="0"/>
  <p:tag name="ARTICULATE_NAV_LEVEL" val="2"/>
  <p:tag name="ARTICULATE_PLAYLIST_ID" val="-1"/>
  <p:tag name="ARTICULATE_LOCK_SLIDE" val="0"/>
  <p:tag name="ARTICULATE_SLIDE_PAUSE" val="0"/>
  <p:tag name="ARTICULATE_SLIDE_NAV" val="36"/>
</p:tagLst>
</file>

<file path=ppt/tags/tag79.xml><?xml version="1.0" encoding="utf-8"?>
<p:tagLst xmlns:a="http://schemas.openxmlformats.org/drawingml/2006/main" xmlns:r="http://schemas.openxmlformats.org/officeDocument/2006/relationships" xmlns:p="http://schemas.openxmlformats.org/presentationml/2006/main">
  <p:tag name="OVERRIDE_SWF" val="YES"/>
  <p:tag name="CONTAINER" val="movieloader"/>
  <p:tag name="LOADER_BUFFER" val="5"/>
  <p:tag name="ART_PLAYER" val="YES"/>
  <p:tag name="SWF_MOVIE_PATH" val="C:\01Projects\PennDOT\Specific Traffic Training\Videos\Traffic Signal Oscillation\Traffic Signal Oscillation\Traffic Signal Oscillation.mp4"/>
  <p:tag name="SWF_MOVIE_DURATION" val="13000"/>
  <p:tag name="ARTICULATE_LAYER_TIMING" val="0"/>
  <p:tag name="ARTICULATE_PLAYER_SEEK" val="1"/>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5e98cf45-ded5-4992-9b06-f6ef5103909d"/>
  <p:tag name="AUDIO_ID" val="256"/>
  <p:tag name="ELAPSEDTIME" val="21.3"/>
  <p:tag name="ANNOTATION_COUNT" val="0"/>
  <p:tag name="ARTICULATE_SLIDE_PAUSE" val="0"/>
  <p:tag name="ARTICULATE_NAV_LEVEL" val="1"/>
  <p:tag name="ARTICULATE_PLAYLIST_ID" val="-1"/>
  <p:tag name="ARTICULATE_LOCK_SLIDE" val="0"/>
  <p:tag name="ARTICULATE_SLIDE_NAV" val="1"/>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3bf8aed1-7e56-4ba0-95c1-85413a7d6580"/>
  <p:tag name="AUDIO_ID" val="366"/>
  <p:tag name="TIMELINE" val="13.8/22.0"/>
  <p:tag name="ELAPSEDTIME" val="32.6"/>
  <p:tag name="ANNOTATION_COUNT" val="0"/>
  <p:tag name="ARTICULATE_SLIDE_PAUSE" val="0"/>
  <p:tag name="ARTICULATE_NAV_LEVEL" val="2"/>
  <p:tag name="ARTICULATE_PLAYLIST_ID" val="-1"/>
  <p:tag name="ARTICULATE_LOCK_SLIDE" val="0"/>
  <p:tag name="ARTICULATE_SLIDE_NAV" val="37"/>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2f723bd2-cb96-4215-9aa1-77412933b5cc"/>
  <p:tag name="AUDIO_ID" val="332"/>
  <p:tag name="TIMELINE" val="28.7"/>
  <p:tag name="ELAPSEDTIME" val="38.0"/>
  <p:tag name="ANNOTATION_COUNT" val="0"/>
  <p:tag name="ARTICULATE_SLIDE_PAUSE" val="0"/>
  <p:tag name="ARTICULATE_NAV_LEVEL" val="1"/>
  <p:tag name="ARTICULATE_PLAYLIST_ID" val="-1"/>
  <p:tag name="ARTICULATE_LOCK_SLIDE" val="0"/>
  <p:tag name="ARTICULATE_SLIDE_NAV" val="38"/>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4a434b77-251d-499e-91c7-ded3fac9c638"/>
  <p:tag name="AUDIO_ID" val="333"/>
  <p:tag name="TIMELINE" val="11.8"/>
  <p:tag name="ELAPSEDTIME" val="20.3"/>
  <p:tag name="ANNOTATION_COUNT" val="0"/>
  <p:tag name="ARTICULATE_SLIDE_PAUSE" val="0"/>
  <p:tag name="ARTICULATE_NAV_LEVEL" val="1"/>
  <p:tag name="ARTICULATE_PLAYLIST_ID" val="-1"/>
  <p:tag name="ARTICULATE_LOCK_SLIDE" val="0"/>
  <p:tag name="ARTICULATE_SLIDE_NAV" val="39"/>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0e338b9d-9739-4b13-a7b4-371775dabd68"/>
  <p:tag name="AUDIO_ID" val="367"/>
  <p:tag name="TIMELINE" val="4.0/6.1/10.7/17.9/22.8/27.3/31.1/35.4"/>
  <p:tag name="ELAPSEDTIME" val="42.4"/>
  <p:tag name="ANNOTATION_COUNT" val="0"/>
  <p:tag name="ARTICULATE_SLIDE_PAUSE" val="0"/>
  <p:tag name="ARTICULATE_NAV_LEVEL" val="1"/>
  <p:tag name="ARTICULATE_PLAYLIST_ID" val="-1"/>
  <p:tag name="ARTICULATE_LOCK_SLIDE" val="0"/>
  <p:tag name="ARTICULATE_SLIDE_NAV" val="40"/>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SNIsn1cT_files\slide0001_image001.jpg"/>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60c3b7c3-361d-4cea-8b45-48296029856e"/>
  <p:tag name="ANNOTATION_TYPE_1" val="0"/>
  <p:tag name="ANNOTATION_START_1" val="14.8"/>
  <p:tag name="ANNOTATION_END_1" val="16.5"/>
  <p:tag name="ANNOTATION_TOP_1" val="43.6"/>
  <p:tag name="ANNOTATION_LEFT_1" val="150.1"/>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6.5"/>
  <p:tag name="ANNOTATION_END_2" val="17.2"/>
  <p:tag name="ANNOTATION_TOP_2" val="109.1"/>
  <p:tag name="ANNOTATION_LEFT_2" val="162.8"/>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2"/>
  <p:tag name="ANNOTATION_END_3" val="17.7"/>
  <p:tag name="ANNOTATION_TOP_3" val="109.1"/>
  <p:tag name="ANNOTATION_LEFT_3" val="162.8"/>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7.7"/>
  <p:tag name="ANNOTATION_END_4" val="18.4"/>
  <p:tag name="ANNOTATION_TOP_4" val="109.1"/>
  <p:tag name="ANNOTATION_LEFT_4" val="162.8"/>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8.4"/>
  <p:tag name="ANNOTATION_END_5" val="19.0"/>
  <p:tag name="ANNOTATION_TOP_5" val="103.6"/>
  <p:tag name="ANNOTATION_LEFT_5" val="162.2"/>
  <p:tag name="ANNOTATION_WIDTH_5" val="91.1"/>
  <p:tag name="ANNOTATION_HEIGHT_5" val="90.9"/>
  <p:tag name="ANNOTATION_ANIMATION_5" val="3"/>
  <p:tag name="ANNOTATION_ROTATION_5" val="9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9.0"/>
  <p:tag name="ANNOTATION_TOP_6" val="48.5"/>
  <p:tag name="ANNOTATION_LEFT_6" val="148.3"/>
  <p:tag name="ANNOTATION_WIDTH_6" val="91.1"/>
  <p:tag name="ANNOTATION_HEIGHT_6" val="90.9"/>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UDIO_ID" val="368"/>
  <p:tag name="TIMELINE" val="1.7/11.7/27.0/29.0/38.2"/>
  <p:tag name="ELAPSEDTIME" val="41.5"/>
  <p:tag name="ANNOTATION_COUNT" val="0"/>
  <p:tag name="ARTICULATE_SLIDE_PAUSE" val="0"/>
  <p:tag name="ARTICULATE_NAV_LEVEL" val="2"/>
  <p:tag name="ARTICULATE_PLAYLIST_ID" val="-1"/>
  <p:tag name="ARTICULATE_LOCK_SLIDE" val="0"/>
  <p:tag name="ARTICULATE_SLIDE_NAV" val="41"/>
</p:tagLst>
</file>

<file path=ppt/tags/tag91.xml><?xml version="1.0" encoding="utf-8"?>
<p:tagLst xmlns:a="http://schemas.openxmlformats.org/drawingml/2006/main" xmlns:r="http://schemas.openxmlformats.org/officeDocument/2006/relationships" xmlns:p="http://schemas.openxmlformats.org/presentationml/2006/main">
  <p:tag name="ANNOTATION_TYPE_1" val="0"/>
  <p:tag name="ANNOTATION_START_1" val="14.8"/>
  <p:tag name="ANNOTATION_END_1" val="16.5"/>
  <p:tag name="ANNOTATION_TOP_1" val="43.6"/>
  <p:tag name="ANNOTATION_LEFT_1" val="150.1"/>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6.5"/>
  <p:tag name="ANNOTATION_END_2" val="17.2"/>
  <p:tag name="ANNOTATION_TOP_2" val="109.1"/>
  <p:tag name="ANNOTATION_LEFT_2" val="162.8"/>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2"/>
  <p:tag name="ANNOTATION_END_3" val="17.7"/>
  <p:tag name="ANNOTATION_TOP_3" val="109.1"/>
  <p:tag name="ANNOTATION_LEFT_3" val="162.8"/>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7.7"/>
  <p:tag name="ANNOTATION_END_4" val="18.4"/>
  <p:tag name="ANNOTATION_TOP_4" val="109.1"/>
  <p:tag name="ANNOTATION_LEFT_4" val="162.8"/>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8.4"/>
  <p:tag name="ANNOTATION_END_5" val="19.0"/>
  <p:tag name="ANNOTATION_TOP_5" val="103.6"/>
  <p:tag name="ANNOTATION_LEFT_5" val="162.2"/>
  <p:tag name="ANNOTATION_WIDTH_5" val="91.1"/>
  <p:tag name="ANNOTATION_HEIGHT_5" val="90.9"/>
  <p:tag name="ANNOTATION_ANIMATION_5" val="3"/>
  <p:tag name="ANNOTATION_ROTATION_5" val="9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9.0"/>
  <p:tag name="ANNOTATION_TOP_6" val="48.5"/>
  <p:tag name="ANNOTATION_LEFT_6" val="148.3"/>
  <p:tag name="ANNOTATION_WIDTH_6" val="91.1"/>
  <p:tag name="ANNOTATION_HEIGHT_6" val="90.9"/>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UDIO_ID" val="493"/>
  <p:tag name="TIMELINE" val="0.8/20.0/22.3/42.0/43.4"/>
  <p:tag name="ELAPSEDTIME" val="52.3"/>
  <p:tag name="ANNOTATION_COUNT" val="0"/>
  <p:tag name="ARTICULATE_SLIDE_PAUSE" val="0"/>
  <p:tag name="ARTICULATE_NAV_LEVEL" val="2"/>
  <p:tag name="ARTICULATE_PLAYLIST_ID" val="-1"/>
  <p:tag name="ARTICULATE_LOCK_SLIDE" val="0"/>
  <p:tag name="ARTICULATE_SLIDE_GUID" val="60c3b7c3-361d-4cea-8b45-482960290493"/>
  <p:tag name="ARTICULATE_SLIDE_NAV" val="4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b60f4dec-484c-4004-a985-c28e20062fd6"/>
  <p:tag name="AUDIO_ID" val="334"/>
  <p:tag name="ELAPSEDTIME" val="10.7"/>
  <p:tag name="ANNOTATION_COUNT" val="0"/>
  <p:tag name="ARTICULATE_SLIDE_PAUSE" val="0"/>
  <p:tag name="ARTICULATE_NAV_LEVEL" val="1"/>
  <p:tag name="ARTICULATE_PLAYLIST_ID" val="-1"/>
  <p:tag name="ARTICULATE_LOCK_SLIDE" val="0"/>
  <p:tag name="ARTICULATE_SLIDE_NAV" val="43"/>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23503a7b-3604-4a12-8f43-2d61e6b50b70"/>
  <p:tag name="AUDIO_ID" val="369"/>
  <p:tag name="ELAPSEDTIME" val="28.1"/>
  <p:tag name="ANNOTATION_TYPE_1" val="2"/>
  <p:tag name="ANNOTATION_START_1" val="6.3"/>
  <p:tag name="ANNOTATION_END_1" val="6.3"/>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
  <p:tag name="ANNOTATION_END_2" val="15.1"/>
  <p:tag name="ANNOTATION_TOP_2" val="52.7"/>
  <p:tag name="ANNOTATION_LEFT_2" val="8.5"/>
  <p:tag name="ANNOTATION_WIDTH_2" val="328.7"/>
  <p:tag name="ANNOTATION_HEIGHT_2" val="22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5.1"/>
  <p:tag name="ANNOTATION_END_3" val="15.1"/>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5.1"/>
  <p:tag name="ANNOTATION_TOP_4" val="223.6"/>
  <p:tag name="ANNOTATION_LEFT_4" val="300.8"/>
  <p:tag name="ANNOTATION_WIDTH_4" val="279.5"/>
  <p:tag name="ANNOTATION_HEIGHT_4" val="205.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PAUSE" val="0"/>
  <p:tag name="ARTICULATE_NAV_LEVEL" val="1"/>
  <p:tag name="ARTICULATE_PLAYLIST_ID" val="-1"/>
  <p:tag name="ARTICULATE_LOCK_SLIDE" val="0"/>
  <p:tag name="ARTICULATE_SLIDE_NAV" val="44"/>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8026b3f2-43ff-4d8e-9f1d-610cf92ecbac"/>
  <p:tag name="AUDIO_ID" val="370"/>
  <p:tag name="ELAPSEDTIME" val="22.2"/>
  <p:tag name="ANNOTATION_TYPE_1" val="2"/>
  <p:tag name="ANNOTATION_START_1" val="6.9"/>
  <p:tag name="ANNOTATION_END_1" val="6.9"/>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9"/>
  <p:tag name="ANNOTATION_END_2" val="12.6"/>
  <p:tag name="ANNOTATION_TOP_2" val="86.0"/>
  <p:tag name="ANNOTATION_LEFT_2" val="6.1"/>
  <p:tag name="ANNOTATION_WIDTH_2" val="308.1"/>
  <p:tag name="ANNOTATION_HEIGHT_2" val="23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2.6"/>
  <p:tag name="ANNOTATION_END_3" val="12.6"/>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2.6"/>
  <p:tag name="ANNOTATION_TOP_4" val="201.2"/>
  <p:tag name="ANNOTATION_LEFT_4" val="260.7"/>
  <p:tag name="ANNOTATION_WIDTH_4" val="312.3"/>
  <p:tag name="ANNOTATION_HEIGHT_4" val="22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PAUSE" val="0"/>
  <p:tag name="ARTICULATE_NAV_LEVEL" val="2"/>
  <p:tag name="ARTICULATE_PLAYLIST_ID" val="-1"/>
  <p:tag name="ARTICULATE_LOCK_SLIDE" val="0"/>
  <p:tag name="ARTICULATE_SLIDE_NAV" val="45"/>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581fb433-460f-4b81-a957-37ab6f3f6299"/>
  <p:tag name="AUDIO_ID" val="371"/>
  <p:tag name="ELAPSEDTIME" val="15.3"/>
  <p:tag name="ANNOTATION_COUNT" val="0"/>
  <p:tag name="ARTICULATE_SLIDE_PAUSE" val="0"/>
  <p:tag name="ARTICULATE_NAV_LEVEL" val="2"/>
  <p:tag name="ARTICULATE_PLAYLIST_ID" val="-1"/>
  <p:tag name="ARTICULATE_LOCK_SLIDE" val="0"/>
  <p:tag name="ARTICULATE_SLIDE_NAV" val="46"/>
</p:tagLst>
</file>

<file path=ppt/theme/theme1.xml><?xml version="1.0" encoding="utf-8"?>
<a:theme xmlns:a="http://schemas.openxmlformats.org/drawingml/2006/main" name="PresentationPro_TechnologyT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CDD80FE-421B-4B96-8B15-1459F021BD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4926</TotalTime>
  <Words>4812</Words>
  <Application>Microsoft Office PowerPoint</Application>
  <PresentationFormat>On-screen Show (4:3)</PresentationFormat>
  <Paragraphs>716</Paragraphs>
  <Slides>144</Slides>
  <Notes>144</Notes>
  <HiddenSlides>0</HiddenSlides>
  <MMClips>1</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PresentationPro_TechnologyTiles</vt:lpstr>
      <vt:lpstr>Traffic Signal Construction and Inspection in Pennsylvania</vt:lpstr>
      <vt:lpstr>General</vt:lpstr>
      <vt:lpstr>General - Inspection</vt:lpstr>
      <vt:lpstr>General - Costs</vt:lpstr>
      <vt:lpstr>Pennsylvania One Call System</vt:lpstr>
      <vt:lpstr>Traffic Control</vt:lpstr>
      <vt:lpstr>Staking</vt:lpstr>
      <vt:lpstr>Staking Factors</vt:lpstr>
      <vt:lpstr>Staking Time Estimate</vt:lpstr>
      <vt:lpstr>Order of Installation</vt:lpstr>
      <vt:lpstr>Construction from Pub 408</vt:lpstr>
      <vt:lpstr>Mast Arm Installation</vt:lpstr>
      <vt:lpstr>Concrete Foundation Video</vt:lpstr>
      <vt:lpstr>Mast Arm Installation</vt:lpstr>
      <vt:lpstr>Mast Arm Features</vt:lpstr>
      <vt:lpstr>Above Ground Components</vt:lpstr>
      <vt:lpstr>Mast Arm Foundation</vt:lpstr>
      <vt:lpstr>Preparing the Cage</vt:lpstr>
      <vt:lpstr>Fix the Pole Position</vt:lpstr>
      <vt:lpstr>Hand Digging</vt:lpstr>
      <vt:lpstr>Auger Digging</vt:lpstr>
      <vt:lpstr>Hole Stabilization</vt:lpstr>
      <vt:lpstr>Sleeves</vt:lpstr>
      <vt:lpstr>Setting the Cage</vt:lpstr>
      <vt:lpstr>Conduits and Anchor Bolts</vt:lpstr>
      <vt:lpstr>Concrete Curing</vt:lpstr>
      <vt:lpstr>Setting the Mast Arm Pole</vt:lpstr>
      <vt:lpstr>Protecting From Nearby Electrical Lines</vt:lpstr>
      <vt:lpstr>Securing the Mast Arm Pole</vt:lpstr>
      <vt:lpstr>Leveling Nuts</vt:lpstr>
      <vt:lpstr>Attaching the Mast Arm</vt:lpstr>
      <vt:lpstr>Mast Arm Sag</vt:lpstr>
      <vt:lpstr>Orienting the Mast Arm</vt:lpstr>
      <vt:lpstr>Proper Handling of Mast Arms</vt:lpstr>
      <vt:lpstr>Wind Effects on Unloaded Mast Arms</vt:lpstr>
      <vt:lpstr>Oscillation Video</vt:lpstr>
      <vt:lpstr>Oscillation Dampers</vt:lpstr>
      <vt:lpstr>Steel Strain Pole Installation</vt:lpstr>
      <vt:lpstr>Install Wooden Signal Supports</vt:lpstr>
      <vt:lpstr>Wood Strain Pole Installation</vt:lpstr>
      <vt:lpstr>Wood Strain Pole Installation (Cont’d)</vt:lpstr>
      <vt:lpstr>Wood Strain Pole Installation (Cont’d)</vt:lpstr>
      <vt:lpstr>Junction Box and Conduit Installation</vt:lpstr>
      <vt:lpstr>Junction Box and Conduit Installation</vt:lpstr>
      <vt:lpstr>Junction Box and Conduit Installation</vt:lpstr>
      <vt:lpstr>Junction Box Features</vt:lpstr>
      <vt:lpstr>Junction Boxes in Pub 408</vt:lpstr>
      <vt:lpstr>Junction Box Covers</vt:lpstr>
      <vt:lpstr>Install Flush</vt:lpstr>
      <vt:lpstr>Junction Box (Continued)</vt:lpstr>
      <vt:lpstr>Duct Seal</vt:lpstr>
      <vt:lpstr>Label Wires</vt:lpstr>
      <vt:lpstr>Junction Box Use</vt:lpstr>
      <vt:lpstr>Junction Box Size and Location</vt:lpstr>
      <vt:lpstr>Junction Box Distance</vt:lpstr>
      <vt:lpstr>Conduit Installation</vt:lpstr>
      <vt:lpstr>Trenching</vt:lpstr>
      <vt:lpstr>Boring</vt:lpstr>
      <vt:lpstr>Depth of Conduit Burial</vt:lpstr>
      <vt:lpstr>Backfilling and Size</vt:lpstr>
      <vt:lpstr>Size and Spares</vt:lpstr>
      <vt:lpstr>Deterioration and Testing Spares</vt:lpstr>
      <vt:lpstr>Wall Strength and Cutting</vt:lpstr>
      <vt:lpstr>Assembling PVC Conduit</vt:lpstr>
      <vt:lpstr>Warning Tape</vt:lpstr>
      <vt:lpstr>Cutting RGSC</vt:lpstr>
      <vt:lpstr>Junction Box and Conduit Installation</vt:lpstr>
      <vt:lpstr>Assembling RGSC</vt:lpstr>
      <vt:lpstr>Grounding RGSC</vt:lpstr>
      <vt:lpstr>Attaching RGSC</vt:lpstr>
      <vt:lpstr>Controller Cabinet Installation</vt:lpstr>
      <vt:lpstr>Controller Cabinet Foundation</vt:lpstr>
      <vt:lpstr>Cabinet Anchor Bolts</vt:lpstr>
      <vt:lpstr>Plug Conduits</vt:lpstr>
      <vt:lpstr>Silicone Seal</vt:lpstr>
      <vt:lpstr>Attaching Controller Cabinet</vt:lpstr>
      <vt:lpstr>Cabinet Terminal Hook-ups</vt:lpstr>
      <vt:lpstr>Adding Conduits to Existing Cabinets</vt:lpstr>
      <vt:lpstr>Strain Pole Wire Installations</vt:lpstr>
      <vt:lpstr>Diameter of Signal Support Wires</vt:lpstr>
      <vt:lpstr>Pole Attachment Hardware</vt:lpstr>
      <vt:lpstr>Strandvice</vt:lpstr>
      <vt:lpstr>Chain Hoist</vt:lpstr>
      <vt:lpstr>Tensioning the Span Wires</vt:lpstr>
      <vt:lpstr>Release Switch</vt:lpstr>
      <vt:lpstr>Fiberglass Insulators</vt:lpstr>
      <vt:lpstr>Installing Signal Heads on Span Wires</vt:lpstr>
      <vt:lpstr>Extension</vt:lpstr>
      <vt:lpstr>Installing Signal Heads on Mast Arms</vt:lpstr>
      <vt:lpstr>Signal Heads on Mast Arms</vt:lpstr>
      <vt:lpstr>Free-swinging and Disconnect Hangers</vt:lpstr>
      <vt:lpstr>Rigid Attachments</vt:lpstr>
      <vt:lpstr>Slip-fitter</vt:lpstr>
      <vt:lpstr>Degree Top Mount Slip Fitter</vt:lpstr>
      <vt:lpstr>Elevator Plumbizer</vt:lpstr>
      <vt:lpstr>Rubber Grommet</vt:lpstr>
      <vt:lpstr>Signal Cable Installation</vt:lpstr>
      <vt:lpstr>Signal Cable Installation Video</vt:lpstr>
      <vt:lpstr>Wiring the Heads</vt:lpstr>
      <vt:lpstr>Signal Cable Jacket</vt:lpstr>
      <vt:lpstr>Stranded Conductors</vt:lpstr>
      <vt:lpstr>Required Number of Spares</vt:lpstr>
      <vt:lpstr>Terminating Spare Conductors</vt:lpstr>
      <vt:lpstr>Color Codes</vt:lpstr>
      <vt:lpstr>Attaching Cables to Span Wire</vt:lpstr>
      <vt:lpstr>Pulling Signal Cable</vt:lpstr>
      <vt:lpstr>Terminating the Signal Conductors in the Cabinet</vt:lpstr>
      <vt:lpstr>Signal System Grounding</vt:lpstr>
      <vt:lpstr>Installing Grounding Electrodes</vt:lpstr>
      <vt:lpstr>Connecting Grounding Electrodes</vt:lpstr>
      <vt:lpstr>Grounding Electrode Array</vt:lpstr>
      <vt:lpstr>Pole-Grounded Effectively</vt:lpstr>
      <vt:lpstr>Controller-Cabinet Grounded Effectively</vt:lpstr>
      <vt:lpstr>Electric Power Service Installation</vt:lpstr>
      <vt:lpstr>Check with Local Electric Company</vt:lpstr>
      <vt:lpstr>Overhead Power Service Connection</vt:lpstr>
      <vt:lpstr>Underground Power Service Connection</vt:lpstr>
      <vt:lpstr>Size of the Circuit Breaker</vt:lpstr>
      <vt:lpstr>Grounding the Power Service</vt:lpstr>
      <vt:lpstr>Inductance Loop Installation</vt:lpstr>
      <vt:lpstr>Install the Correct Type of Loop</vt:lpstr>
      <vt:lpstr>Under Pavement Loops</vt:lpstr>
      <vt:lpstr>Marking the Loops</vt:lpstr>
      <vt:lpstr>Saw-cut Depth</vt:lpstr>
      <vt:lpstr>Protecting Against Insulation Damage</vt:lpstr>
      <vt:lpstr>Cleaning Out the Saw-cuts</vt:lpstr>
      <vt:lpstr>Wire Size and Type</vt:lpstr>
      <vt:lpstr>Number of Turns</vt:lpstr>
      <vt:lpstr>Backer Rod</vt:lpstr>
      <vt:lpstr>Sharp Objects and Sealants</vt:lpstr>
      <vt:lpstr>Use of Shielded Lead-in Cables</vt:lpstr>
      <vt:lpstr>Importance of Good Splice</vt:lpstr>
      <vt:lpstr>Twisting the Tail</vt:lpstr>
      <vt:lpstr>Shielded Lead-in Cable</vt:lpstr>
      <vt:lpstr>Loop Terminology</vt:lpstr>
      <vt:lpstr>Loop Termination Panel</vt:lpstr>
      <vt:lpstr>Detector Unit</vt:lpstr>
      <vt:lpstr>Loop Crosstalk</vt:lpstr>
      <vt:lpstr>Work Zone Protection During Loop Installation</vt:lpstr>
      <vt:lpstr>Final Clean Up</vt:lpstr>
      <vt:lpstr>As-Built (Record) Plans</vt:lpstr>
      <vt:lpstr>Chapter 5 Quiz</vt:lpstr>
      <vt:lpstr>Module 5 Completion</vt:lpstr>
      <vt:lpstr>Remaining Modules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Signal Design in Pennsylvania</dc:title>
  <dc:creator>John Albeck</dc:creator>
  <dc:description>2010 technology powerpoint template from presentationpro.com</dc:description>
  <cp:lastModifiedBy> </cp:lastModifiedBy>
  <cp:revision>309</cp:revision>
  <dcterms:created xsi:type="dcterms:W3CDTF">2012-09-25T13:54:21Z</dcterms:created>
  <dcterms:modified xsi:type="dcterms:W3CDTF">2013-12-30T23:51:32Z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TC018813459991</vt:lpwstr>
  </property>
  <property fmtid="{D5CDD505-2E9C-101B-9397-08002B2CF9AE}" pid="3" name="ArticulateUseProject">
    <vt:lpwstr>1</vt:lpwstr>
  </property>
  <property fmtid="{D5CDD505-2E9C-101B-9397-08002B2CF9AE}" pid="4" name="ArticulateGUID">
    <vt:lpwstr>DBE3806C-0520-4046-9303-445A2739AF89</vt:lpwstr>
  </property>
  <property fmtid="{D5CDD505-2E9C-101B-9397-08002B2CF9AE}" pid="5" name="ArticulatePath">
    <vt:lpwstr>05_Traffic_Signal_Construction</vt:lpwstr>
  </property>
  <property fmtid="{D5CDD505-2E9C-101B-9397-08002B2CF9AE}" pid="6" name="ArticulateProjectFull">
    <vt:lpwstr>C:\01Projects\PennDOT\Specific Traffic Training\Traffic Signal Construction and Inspection\08 Web Based Training\00_Slides\05_Traffic_Signal_Construction.ppta</vt:lpwstr>
  </property>
</Properties>
</file>